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1"/>
  </p:notesMasterIdLst>
  <p:sldIdLst>
    <p:sldId id="259" r:id="rId2"/>
    <p:sldId id="355" r:id="rId3"/>
    <p:sldId id="330" r:id="rId4"/>
    <p:sldId id="337" r:id="rId5"/>
    <p:sldId id="352" r:id="rId6"/>
    <p:sldId id="333" r:id="rId7"/>
    <p:sldId id="353" r:id="rId8"/>
    <p:sldId id="354" r:id="rId9"/>
    <p:sldId id="351" r:id="rId10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470"/>
    <a:srgbClr val="54CCCD"/>
    <a:srgbClr val="4DC58D"/>
    <a:srgbClr val="61288C"/>
    <a:srgbClr val="1A6DAC"/>
    <a:srgbClr val="1F9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369" autoAdjust="0"/>
    <p:restoredTop sz="79953" autoAdjust="0"/>
  </p:normalViewPr>
  <p:slideViewPr>
    <p:cSldViewPr snapToGrid="0">
      <p:cViewPr varScale="1">
        <p:scale>
          <a:sx n="58" d="100"/>
          <a:sy n="58" d="100"/>
        </p:scale>
        <p:origin x="23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1C1BA-7662-B34D-89A1-7274616FC478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D142395E-F71F-5648-92D8-6E72D4719E1D}">
      <dgm:prSet phldrT="[Текст]" custT="1"/>
      <dgm:spPr>
        <a:solidFill>
          <a:schemeClr val="bg1"/>
        </a:solidFill>
        <a:scene3d>
          <a:camera prst="orthographicFront">
            <a:rot lat="0" lon="0" rev="10800000"/>
          </a:camera>
          <a:lightRig rig="threePt" dir="t"/>
        </a:scene3d>
      </dgm:spPr>
      <dgm:t>
        <a:bodyPr anchor="ctr" anchorCtr="0"/>
        <a:lstStyle/>
        <a:p>
          <a:r>
            <a:rPr lang="ru-RU" sz="2000" b="1" dirty="0"/>
            <a:t>Автоматизация</a:t>
          </a:r>
        </a:p>
      </dgm:t>
    </dgm:pt>
    <dgm:pt modelId="{97F0AE9B-4D9B-0548-81AF-322D3FA4B0F4}" type="parTrans" cxnId="{1C30F5D6-B779-DE4C-B7EF-5AFF319BD801}">
      <dgm:prSet/>
      <dgm:spPr/>
      <dgm:t>
        <a:bodyPr/>
        <a:lstStyle/>
        <a:p>
          <a:endParaRPr lang="ru-RU"/>
        </a:p>
      </dgm:t>
    </dgm:pt>
    <dgm:pt modelId="{E5310E32-64FE-7E42-BE15-55FE955355AB}" type="sibTrans" cxnId="{1C30F5D6-B779-DE4C-B7EF-5AFF319BD801}">
      <dgm:prSet/>
      <dgm:spPr/>
      <dgm:t>
        <a:bodyPr/>
        <a:lstStyle/>
        <a:p>
          <a:endParaRPr lang="ru-RU"/>
        </a:p>
      </dgm:t>
    </dgm:pt>
    <dgm:pt modelId="{4F7C865C-5705-6C4E-A848-7438FB5289DD}">
      <dgm:prSet phldrT="[Текст]" custT="1"/>
      <dgm:spPr>
        <a:solidFill>
          <a:schemeClr val="bg1"/>
        </a:solidFill>
      </dgm:spPr>
      <dgm:t>
        <a:bodyPr anchor="ctr" anchorCtr="0"/>
        <a:lstStyle/>
        <a:p>
          <a:pPr algn="ctr"/>
          <a:r>
            <a:rPr lang="ru-RU" sz="2000" b="1" dirty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Волоконно-оптические технологии</a:t>
          </a:r>
          <a:endParaRPr lang="ru-RU" sz="2000" b="1" dirty="0">
            <a:solidFill>
              <a:sysClr val="windowText" lastClr="000000"/>
            </a:solidFill>
          </a:endParaRPr>
        </a:p>
      </dgm:t>
    </dgm:pt>
    <dgm:pt modelId="{E7BC8EC7-B30B-334C-B055-1CDD4F2F4C65}" type="parTrans" cxnId="{F95C118E-7297-4448-A15A-4C148ADF350E}">
      <dgm:prSet/>
      <dgm:spPr/>
      <dgm:t>
        <a:bodyPr/>
        <a:lstStyle/>
        <a:p>
          <a:endParaRPr lang="ru-RU"/>
        </a:p>
      </dgm:t>
    </dgm:pt>
    <dgm:pt modelId="{F2B0E046-FB68-E94E-A433-633EE861AC99}" type="sibTrans" cxnId="{F95C118E-7297-4448-A15A-4C148ADF350E}">
      <dgm:prSet/>
      <dgm:spPr/>
      <dgm:t>
        <a:bodyPr/>
        <a:lstStyle/>
        <a:p>
          <a:endParaRPr lang="ru-RU"/>
        </a:p>
      </dgm:t>
    </dgm:pt>
    <dgm:pt modelId="{5275F22A-E4C3-EA42-BD8F-E73346AB7AB9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b="1" dirty="0"/>
            <a:t>Цифровизация</a:t>
          </a:r>
        </a:p>
      </dgm:t>
    </dgm:pt>
    <dgm:pt modelId="{6A5AB75E-065E-884F-A86C-CD3AC240E59D}" type="parTrans" cxnId="{F54E9C82-7B3C-7F49-A4C1-30AF09B3E419}">
      <dgm:prSet/>
      <dgm:spPr/>
      <dgm:t>
        <a:bodyPr/>
        <a:lstStyle/>
        <a:p>
          <a:endParaRPr lang="ru-RU"/>
        </a:p>
      </dgm:t>
    </dgm:pt>
    <dgm:pt modelId="{AF6D5973-10CF-5A42-B02F-62DB08512633}" type="sibTrans" cxnId="{F54E9C82-7B3C-7F49-A4C1-30AF09B3E419}">
      <dgm:prSet/>
      <dgm:spPr/>
      <dgm:t>
        <a:bodyPr/>
        <a:lstStyle/>
        <a:p>
          <a:endParaRPr lang="ru-RU"/>
        </a:p>
      </dgm:t>
    </dgm:pt>
    <dgm:pt modelId="{64F59B78-9EC6-9C44-9777-5355427D1AA6}" type="pres">
      <dgm:prSet presAssocID="{2511C1BA-7662-B34D-89A1-7274616FC478}" presName="arrowDiagram" presStyleCnt="0">
        <dgm:presLayoutVars>
          <dgm:chMax val="5"/>
          <dgm:dir/>
          <dgm:resizeHandles val="exact"/>
        </dgm:presLayoutVars>
      </dgm:prSet>
      <dgm:spPr/>
    </dgm:pt>
    <dgm:pt modelId="{A14FEFDF-4D47-8C45-9DDF-760FCDCFF133}" type="pres">
      <dgm:prSet presAssocID="{2511C1BA-7662-B34D-89A1-7274616FC478}" presName="arrow" presStyleLbl="bgShp" presStyleIdx="0" presStyleCnt="1" custLinFactNeighborX="2144" custLinFactNeighborY="3030"/>
      <dgm:spPr/>
    </dgm:pt>
    <dgm:pt modelId="{C3BE79FF-007D-4D4C-B13B-24B055648261}" type="pres">
      <dgm:prSet presAssocID="{2511C1BA-7662-B34D-89A1-7274616FC478}" presName="arrowDiagram3" presStyleCnt="0"/>
      <dgm:spPr/>
    </dgm:pt>
    <dgm:pt modelId="{F37DA20C-A3FD-8F4D-A9FB-36F3DF3C8D5D}" type="pres">
      <dgm:prSet presAssocID="{D142395E-F71F-5648-92D8-6E72D4719E1D}" presName="bullet3a" presStyleLbl="node1" presStyleIdx="0" presStyleCnt="3"/>
      <dgm:spPr/>
    </dgm:pt>
    <dgm:pt modelId="{F136CF89-FA9C-054E-9F51-4D75FA8C0AF6}" type="pres">
      <dgm:prSet presAssocID="{D142395E-F71F-5648-92D8-6E72D4719E1D}" presName="textBox3a" presStyleLbl="revTx" presStyleIdx="0" presStyleCnt="3" custFlipVert="1" custScaleX="113180" custScaleY="30237" custLinFactNeighborX="8562" custLinFactNeighborY="-22952">
        <dgm:presLayoutVars>
          <dgm:bulletEnabled val="1"/>
        </dgm:presLayoutVars>
      </dgm:prSet>
      <dgm:spPr/>
    </dgm:pt>
    <dgm:pt modelId="{1AB56A30-3597-DF40-ADAB-81800A32ABDF}" type="pres">
      <dgm:prSet presAssocID="{4F7C865C-5705-6C4E-A848-7438FB5289DD}" presName="bullet3b" presStyleLbl="node1" presStyleIdx="1" presStyleCnt="3"/>
      <dgm:spPr/>
    </dgm:pt>
    <dgm:pt modelId="{5D80386C-4FB2-4944-AB83-244E54A72EC6}" type="pres">
      <dgm:prSet presAssocID="{4F7C865C-5705-6C4E-A848-7438FB5289DD}" presName="textBox3b" presStyleLbl="revTx" presStyleIdx="1" presStyleCnt="3" custScaleX="179296" custScaleY="28382" custLinFactNeighborX="629" custLinFactNeighborY="-24752">
        <dgm:presLayoutVars>
          <dgm:bulletEnabled val="1"/>
        </dgm:presLayoutVars>
      </dgm:prSet>
      <dgm:spPr/>
    </dgm:pt>
    <dgm:pt modelId="{A6CDEAF1-7B92-2E48-B160-94556791E24B}" type="pres">
      <dgm:prSet presAssocID="{5275F22A-E4C3-EA42-BD8F-E73346AB7AB9}" presName="bullet3c" presStyleLbl="node1" presStyleIdx="2" presStyleCnt="3"/>
      <dgm:spPr/>
    </dgm:pt>
    <dgm:pt modelId="{AFD2FC3A-1648-3E44-8FFD-8B99A6D20330}" type="pres">
      <dgm:prSet presAssocID="{5275F22A-E4C3-EA42-BD8F-E73346AB7AB9}" presName="textBox3c" presStyleLbl="revTx" presStyleIdx="2" presStyleCnt="3" custScaleX="145200" custScaleY="13069" custLinFactNeighborX="17869" custLinFactNeighborY="-36928">
        <dgm:presLayoutVars>
          <dgm:bulletEnabled val="1"/>
        </dgm:presLayoutVars>
      </dgm:prSet>
      <dgm:spPr/>
    </dgm:pt>
  </dgm:ptLst>
  <dgm:cxnLst>
    <dgm:cxn modelId="{049B6C0D-70B3-3A4E-8B9F-502355A848E1}" type="presOf" srcId="{2511C1BA-7662-B34D-89A1-7274616FC478}" destId="{64F59B78-9EC6-9C44-9777-5355427D1AA6}" srcOrd="0" destOrd="0" presId="urn:microsoft.com/office/officeart/2005/8/layout/arrow2"/>
    <dgm:cxn modelId="{F54E9C82-7B3C-7F49-A4C1-30AF09B3E419}" srcId="{2511C1BA-7662-B34D-89A1-7274616FC478}" destId="{5275F22A-E4C3-EA42-BD8F-E73346AB7AB9}" srcOrd="2" destOrd="0" parTransId="{6A5AB75E-065E-884F-A86C-CD3AC240E59D}" sibTransId="{AF6D5973-10CF-5A42-B02F-62DB08512633}"/>
    <dgm:cxn modelId="{F95C118E-7297-4448-A15A-4C148ADF350E}" srcId="{2511C1BA-7662-B34D-89A1-7274616FC478}" destId="{4F7C865C-5705-6C4E-A848-7438FB5289DD}" srcOrd="1" destOrd="0" parTransId="{E7BC8EC7-B30B-334C-B055-1CDD4F2F4C65}" sibTransId="{F2B0E046-FB68-E94E-A433-633EE861AC99}"/>
    <dgm:cxn modelId="{1C30F5D6-B779-DE4C-B7EF-5AFF319BD801}" srcId="{2511C1BA-7662-B34D-89A1-7274616FC478}" destId="{D142395E-F71F-5648-92D8-6E72D4719E1D}" srcOrd="0" destOrd="0" parTransId="{97F0AE9B-4D9B-0548-81AF-322D3FA4B0F4}" sibTransId="{E5310E32-64FE-7E42-BE15-55FE955355AB}"/>
    <dgm:cxn modelId="{066661D7-263C-5D40-BABD-38BB8B79CB47}" type="presOf" srcId="{D142395E-F71F-5648-92D8-6E72D4719E1D}" destId="{F136CF89-FA9C-054E-9F51-4D75FA8C0AF6}" srcOrd="0" destOrd="0" presId="urn:microsoft.com/office/officeart/2005/8/layout/arrow2"/>
    <dgm:cxn modelId="{D0FE68DA-70AF-7747-AB26-52A3477CBDE3}" type="presOf" srcId="{5275F22A-E4C3-EA42-BD8F-E73346AB7AB9}" destId="{AFD2FC3A-1648-3E44-8FFD-8B99A6D20330}" srcOrd="0" destOrd="0" presId="urn:microsoft.com/office/officeart/2005/8/layout/arrow2"/>
    <dgm:cxn modelId="{670A83F9-C85C-5C42-B918-75AA0865BB47}" type="presOf" srcId="{4F7C865C-5705-6C4E-A848-7438FB5289DD}" destId="{5D80386C-4FB2-4944-AB83-244E54A72EC6}" srcOrd="0" destOrd="0" presId="urn:microsoft.com/office/officeart/2005/8/layout/arrow2"/>
    <dgm:cxn modelId="{ED0E9F60-0426-3C4C-83ED-DFD55512DDB1}" type="presParOf" srcId="{64F59B78-9EC6-9C44-9777-5355427D1AA6}" destId="{A14FEFDF-4D47-8C45-9DDF-760FCDCFF133}" srcOrd="0" destOrd="0" presId="urn:microsoft.com/office/officeart/2005/8/layout/arrow2"/>
    <dgm:cxn modelId="{56044664-A845-E340-A381-11172D17A126}" type="presParOf" srcId="{64F59B78-9EC6-9C44-9777-5355427D1AA6}" destId="{C3BE79FF-007D-4D4C-B13B-24B055648261}" srcOrd="1" destOrd="0" presId="urn:microsoft.com/office/officeart/2005/8/layout/arrow2"/>
    <dgm:cxn modelId="{7E6109D7-B5A7-B34C-8F9B-7B1E4D05FE16}" type="presParOf" srcId="{C3BE79FF-007D-4D4C-B13B-24B055648261}" destId="{F37DA20C-A3FD-8F4D-A9FB-36F3DF3C8D5D}" srcOrd="0" destOrd="0" presId="urn:microsoft.com/office/officeart/2005/8/layout/arrow2"/>
    <dgm:cxn modelId="{F5D6DF52-5697-1A4C-A6D5-EFA3CD2AC7A1}" type="presParOf" srcId="{C3BE79FF-007D-4D4C-B13B-24B055648261}" destId="{F136CF89-FA9C-054E-9F51-4D75FA8C0AF6}" srcOrd="1" destOrd="0" presId="urn:microsoft.com/office/officeart/2005/8/layout/arrow2"/>
    <dgm:cxn modelId="{E56236CA-590E-E54B-AC24-998E96A0DD05}" type="presParOf" srcId="{C3BE79FF-007D-4D4C-B13B-24B055648261}" destId="{1AB56A30-3597-DF40-ADAB-81800A32ABDF}" srcOrd="2" destOrd="0" presId="urn:microsoft.com/office/officeart/2005/8/layout/arrow2"/>
    <dgm:cxn modelId="{D8E87B15-4325-C24A-A1E9-DD42496A3C82}" type="presParOf" srcId="{C3BE79FF-007D-4D4C-B13B-24B055648261}" destId="{5D80386C-4FB2-4944-AB83-244E54A72EC6}" srcOrd="3" destOrd="0" presId="urn:microsoft.com/office/officeart/2005/8/layout/arrow2"/>
    <dgm:cxn modelId="{B0EB3E59-2FB2-334C-B5AE-909B0FF8A5A9}" type="presParOf" srcId="{C3BE79FF-007D-4D4C-B13B-24B055648261}" destId="{A6CDEAF1-7B92-2E48-B160-94556791E24B}" srcOrd="4" destOrd="0" presId="urn:microsoft.com/office/officeart/2005/8/layout/arrow2"/>
    <dgm:cxn modelId="{0B307525-244F-4748-8300-F23F11F2E0E3}" type="presParOf" srcId="{C3BE79FF-007D-4D4C-B13B-24B055648261}" destId="{AFD2FC3A-1648-3E44-8FFD-8B99A6D20330}" srcOrd="5" destOrd="0" presId="urn:microsoft.com/office/officeart/2005/8/layout/arrow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1F2A38-826A-1C4B-8269-81156483C85B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ABA88C-6B81-4749-90B4-FCC3A6030884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4BE3A524-61F9-6D40-8C34-75AA6A3D0A5D}" type="parTrans" cxnId="{BA8A94D3-7474-854F-8A03-1B1ED557231A}">
      <dgm:prSet/>
      <dgm:spPr/>
      <dgm:t>
        <a:bodyPr/>
        <a:lstStyle/>
        <a:p>
          <a:endParaRPr lang="ru-RU"/>
        </a:p>
      </dgm:t>
    </dgm:pt>
    <dgm:pt modelId="{8465CBDA-F989-6D41-8E5B-7F05137352C0}" type="sibTrans" cxnId="{BA8A94D3-7474-854F-8A03-1B1ED557231A}">
      <dgm:prSet/>
      <dgm:spPr/>
      <dgm:t>
        <a:bodyPr/>
        <a:lstStyle/>
        <a:p>
          <a:endParaRPr lang="ru-RU"/>
        </a:p>
      </dgm:t>
    </dgm:pt>
    <dgm:pt modelId="{EA56C900-2F07-A848-8021-0F727E0130F3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buFont typeface="+mj-lt"/>
            <a:buNone/>
          </a:pPr>
          <a:r>
            <a:rPr lang="ru-RU" sz="1800" b="1" dirty="0"/>
            <a:t>наблюдение за процессом производства и измерение таких параметров, как </a:t>
          </a:r>
          <a:r>
            <a:rPr lang="ru-RU" sz="1800" b="1" noProof="0" dirty="0" err="1"/>
            <a:t>деформа</a:t>
          </a:r>
          <a:r>
            <a:rPr lang="ru-RU" sz="1800" b="1" dirty="0" err="1"/>
            <a:t>ция</a:t>
          </a:r>
          <a:r>
            <a:rPr lang="ru-RU" sz="1800" b="1" dirty="0"/>
            <a:t>, температура и давление </a:t>
          </a:r>
        </a:p>
      </dgm:t>
    </dgm:pt>
    <dgm:pt modelId="{5B64751E-AAB8-1446-9428-ACD4D9A3B63F}" type="parTrans" cxnId="{DB72AD38-0273-E74D-A1DD-6F084AFF6DD0}">
      <dgm:prSet/>
      <dgm:spPr/>
      <dgm:t>
        <a:bodyPr/>
        <a:lstStyle/>
        <a:p>
          <a:endParaRPr lang="ru-RU"/>
        </a:p>
      </dgm:t>
    </dgm:pt>
    <dgm:pt modelId="{2C03C25C-E6E2-2B4D-9DFF-8FFD27163B10}" type="sibTrans" cxnId="{DB72AD38-0273-E74D-A1DD-6F084AFF6DD0}">
      <dgm:prSet/>
      <dgm:spPr/>
      <dgm:t>
        <a:bodyPr/>
        <a:lstStyle/>
        <a:p>
          <a:endParaRPr lang="ru-RU"/>
        </a:p>
      </dgm:t>
    </dgm:pt>
    <dgm:pt modelId="{BA90D28A-DE0D-1D41-9339-4A9CF586A755}">
      <dgm:prSet phldrT="[Текст]"/>
      <dgm:spPr/>
      <dgm:t>
        <a:bodyPr/>
        <a:lstStyle/>
        <a:p>
          <a:r>
            <a:rPr lang="ru-RU" b="1" dirty="0"/>
            <a:t>2</a:t>
          </a:r>
          <a:endParaRPr lang="ru-RU" dirty="0"/>
        </a:p>
      </dgm:t>
    </dgm:pt>
    <dgm:pt modelId="{41E8B897-5FBC-504E-B55D-BB49E7A91E65}" type="parTrans" cxnId="{A6F95CAE-78B3-F74C-9E5C-661C4537762F}">
      <dgm:prSet/>
      <dgm:spPr/>
      <dgm:t>
        <a:bodyPr/>
        <a:lstStyle/>
        <a:p>
          <a:endParaRPr lang="ru-RU"/>
        </a:p>
      </dgm:t>
    </dgm:pt>
    <dgm:pt modelId="{BEABC4C9-99BE-BC4E-9C15-DAEFB644FD5C}" type="sibTrans" cxnId="{A6F95CAE-78B3-F74C-9E5C-661C4537762F}">
      <dgm:prSet/>
      <dgm:spPr/>
      <dgm:t>
        <a:bodyPr/>
        <a:lstStyle/>
        <a:p>
          <a:endParaRPr lang="ru-RU"/>
        </a:p>
      </dgm:t>
    </dgm:pt>
    <dgm:pt modelId="{E70676E6-BF37-BC4E-A089-8E844F4B970B}">
      <dgm:prSet phldrT="[Текст]" custT="1"/>
      <dgm:spPr/>
      <dgm:t>
        <a:bodyPr/>
        <a:lstStyle/>
        <a:p>
          <a:pPr marL="0" lvl="1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ru-RU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про­верка каждой отдельной структуры на каждой стадии процесса изгото­вления и сборки, используя неразрушающие методы оценки, дополнитель­но расширяемые благодаря встроенным датчикам </a:t>
          </a:r>
        </a:p>
      </dgm:t>
    </dgm:pt>
    <dgm:pt modelId="{AD467AF1-FBFE-DC40-A38B-6BEFC714B96A}" type="parTrans" cxnId="{AD820F67-1915-DA4A-9843-30944F4DF3BE}">
      <dgm:prSet/>
      <dgm:spPr/>
      <dgm:t>
        <a:bodyPr/>
        <a:lstStyle/>
        <a:p>
          <a:endParaRPr lang="ru-RU"/>
        </a:p>
      </dgm:t>
    </dgm:pt>
    <dgm:pt modelId="{178E43BC-77E5-F34F-9741-983319F68B05}" type="sibTrans" cxnId="{AD820F67-1915-DA4A-9843-30944F4DF3BE}">
      <dgm:prSet/>
      <dgm:spPr/>
      <dgm:t>
        <a:bodyPr/>
        <a:lstStyle/>
        <a:p>
          <a:endParaRPr lang="ru-RU"/>
        </a:p>
      </dgm:t>
    </dgm:pt>
    <dgm:pt modelId="{15FCE509-196F-0741-82B1-DE9063F7223C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CA848283-BDF5-B840-B084-76734407A1A2}" type="parTrans" cxnId="{FCEED5E6-06F7-5B48-8776-ECDEFCAC2D20}">
      <dgm:prSet/>
      <dgm:spPr/>
      <dgm:t>
        <a:bodyPr/>
        <a:lstStyle/>
        <a:p>
          <a:endParaRPr lang="ru-RU"/>
        </a:p>
      </dgm:t>
    </dgm:pt>
    <dgm:pt modelId="{FADA9B66-3B11-1243-B5DA-48730396D529}" type="sibTrans" cxnId="{FCEED5E6-06F7-5B48-8776-ECDEFCAC2D20}">
      <dgm:prSet/>
      <dgm:spPr/>
      <dgm:t>
        <a:bodyPr/>
        <a:lstStyle/>
        <a:p>
          <a:endParaRPr lang="ru-RU"/>
        </a:p>
      </dgm:t>
    </dgm:pt>
    <dgm:pt modelId="{F577A09D-F410-CA4E-A5C4-9CED9E1BFE40}">
      <dgm:prSet phldrT="[Текст]" custT="1"/>
      <dgm:spPr/>
      <dgm:t>
        <a:bodyPr/>
        <a:lstStyle/>
        <a:p>
          <a:pPr marL="0" lvl="1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ru-RU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функционирование в составе волоконно-оптических </a:t>
          </a:r>
          <a:r>
            <a:rPr lang="ru-RU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сетеи</a:t>
          </a:r>
          <a:r>
            <a:rPr lang="ru-RU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̆, состоящих из мультиплексированных волоконно-оптических датчиков и каналов пере­дачи данных и обеспечивающих наблюдение за техническим состоянием системы </a:t>
          </a:r>
        </a:p>
      </dgm:t>
    </dgm:pt>
    <dgm:pt modelId="{6D20E4D8-0B3F-8C43-99EA-F3CB1F950F08}" type="parTrans" cxnId="{E57869AE-57BA-9244-8A5C-52EDFBC22029}">
      <dgm:prSet/>
      <dgm:spPr/>
      <dgm:t>
        <a:bodyPr/>
        <a:lstStyle/>
        <a:p>
          <a:endParaRPr lang="ru-RU"/>
        </a:p>
      </dgm:t>
    </dgm:pt>
    <dgm:pt modelId="{BBDCC76F-A046-7A4C-A429-EF00EEDBF37A}" type="sibTrans" cxnId="{E57869AE-57BA-9244-8A5C-52EDFBC22029}">
      <dgm:prSet/>
      <dgm:spPr/>
      <dgm:t>
        <a:bodyPr/>
        <a:lstStyle/>
        <a:p>
          <a:endParaRPr lang="ru-RU"/>
        </a:p>
      </dgm:t>
    </dgm:pt>
    <dgm:pt modelId="{909B550B-A49D-1D4F-AD67-CF420B9C18B6}">
      <dgm:prSet/>
      <dgm:spPr/>
      <dgm:t>
        <a:bodyPr/>
        <a:lstStyle/>
        <a:p>
          <a:r>
            <a:rPr lang="ru-RU" dirty="0"/>
            <a:t>4</a:t>
          </a:r>
        </a:p>
      </dgm:t>
    </dgm:pt>
    <dgm:pt modelId="{38253BED-B994-6547-9FC2-BC95C85B4A5C}" type="parTrans" cxnId="{CA64B04B-F6E0-0A45-92CC-F5639016FBE3}">
      <dgm:prSet/>
      <dgm:spPr/>
      <dgm:t>
        <a:bodyPr/>
        <a:lstStyle/>
        <a:p>
          <a:endParaRPr lang="ru-RU"/>
        </a:p>
      </dgm:t>
    </dgm:pt>
    <dgm:pt modelId="{4557FA69-2371-1345-836A-C57E09F53849}" type="sibTrans" cxnId="{CA64B04B-F6E0-0A45-92CC-F5639016FBE3}">
      <dgm:prSet/>
      <dgm:spPr/>
      <dgm:t>
        <a:bodyPr/>
        <a:lstStyle/>
        <a:p>
          <a:endParaRPr lang="ru-RU"/>
        </a:p>
      </dgm:t>
    </dgm:pt>
    <dgm:pt modelId="{F5068B82-684A-7346-AFFB-027AF7AD9F75}">
      <dgm:prSet custT="1"/>
      <dgm:spPr/>
      <dgm:t>
        <a:bodyPr/>
        <a:lstStyle/>
        <a:p>
          <a:pPr>
            <a:buNone/>
          </a:pPr>
          <a:r>
            <a:rPr lang="ru-RU" sz="1800" b="1" dirty="0"/>
            <a:t>сочетание мониторинга эффективности работы системы и управления системой</a:t>
          </a:r>
          <a:endParaRPr lang="ru-RU" sz="1800" dirty="0"/>
        </a:p>
      </dgm:t>
    </dgm:pt>
    <dgm:pt modelId="{03238DC7-BDF2-2E46-A96C-C1E2AE3B46B6}" type="parTrans" cxnId="{77EFB20D-2095-CD4C-B62A-FFFA0697C324}">
      <dgm:prSet/>
      <dgm:spPr/>
      <dgm:t>
        <a:bodyPr/>
        <a:lstStyle/>
        <a:p>
          <a:endParaRPr lang="ru-RU"/>
        </a:p>
      </dgm:t>
    </dgm:pt>
    <dgm:pt modelId="{FBDCB835-A24C-9740-9019-815CC195D3E7}" type="sibTrans" cxnId="{77EFB20D-2095-CD4C-B62A-FFFA0697C324}">
      <dgm:prSet/>
      <dgm:spPr/>
      <dgm:t>
        <a:bodyPr/>
        <a:lstStyle/>
        <a:p>
          <a:endParaRPr lang="ru-RU"/>
        </a:p>
      </dgm:t>
    </dgm:pt>
    <dgm:pt modelId="{A7C1DF38-B57E-FE49-9314-D8ECA2DA4C6E}" type="pres">
      <dgm:prSet presAssocID="{351F2A38-826A-1C4B-8269-81156483C85B}" presName="linearFlow" presStyleCnt="0">
        <dgm:presLayoutVars>
          <dgm:dir/>
          <dgm:animLvl val="lvl"/>
          <dgm:resizeHandles val="exact"/>
        </dgm:presLayoutVars>
      </dgm:prSet>
      <dgm:spPr/>
    </dgm:pt>
    <dgm:pt modelId="{FC85DFAC-0FEE-C841-9A1F-2DEB96DA8CF2}" type="pres">
      <dgm:prSet presAssocID="{C3ABA88C-6B81-4749-90B4-FCC3A6030884}" presName="composite" presStyleCnt="0"/>
      <dgm:spPr/>
    </dgm:pt>
    <dgm:pt modelId="{4C886041-F0FD-0244-82C1-20C161908F34}" type="pres">
      <dgm:prSet presAssocID="{C3ABA88C-6B81-4749-90B4-FCC3A6030884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9E041F46-F328-B743-BB41-A6A68DCE88B8}" type="pres">
      <dgm:prSet presAssocID="{C3ABA88C-6B81-4749-90B4-FCC3A6030884}" presName="descendantText" presStyleLbl="alignAcc1" presStyleIdx="0" presStyleCnt="4" custLinFactNeighborX="1325" custLinFactNeighborY="-27785">
        <dgm:presLayoutVars>
          <dgm:bulletEnabled val="1"/>
        </dgm:presLayoutVars>
      </dgm:prSet>
      <dgm:spPr/>
    </dgm:pt>
    <dgm:pt modelId="{A0CE2193-D177-ED4F-A8D3-E4EFA27CF498}" type="pres">
      <dgm:prSet presAssocID="{8465CBDA-F989-6D41-8E5B-7F05137352C0}" presName="sp" presStyleCnt="0"/>
      <dgm:spPr/>
    </dgm:pt>
    <dgm:pt modelId="{195A107E-7389-7747-BD39-5CB04E9ED788}" type="pres">
      <dgm:prSet presAssocID="{BA90D28A-DE0D-1D41-9339-4A9CF586A755}" presName="composite" presStyleCnt="0"/>
      <dgm:spPr/>
    </dgm:pt>
    <dgm:pt modelId="{6D55518B-6DFB-2646-A96E-39B934F1DE93}" type="pres">
      <dgm:prSet presAssocID="{BA90D28A-DE0D-1D41-9339-4A9CF586A755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355CD469-56A0-5549-9428-54CAE3B72E91}" type="pres">
      <dgm:prSet presAssocID="{BA90D28A-DE0D-1D41-9339-4A9CF586A755}" presName="descendantText" presStyleLbl="alignAcc1" presStyleIdx="1" presStyleCnt="4">
        <dgm:presLayoutVars>
          <dgm:bulletEnabled val="1"/>
        </dgm:presLayoutVars>
      </dgm:prSet>
      <dgm:spPr/>
    </dgm:pt>
    <dgm:pt modelId="{F4BF5236-F05D-EE44-B3C9-FC5BE649DFB8}" type="pres">
      <dgm:prSet presAssocID="{BEABC4C9-99BE-BC4E-9C15-DAEFB644FD5C}" presName="sp" presStyleCnt="0"/>
      <dgm:spPr/>
    </dgm:pt>
    <dgm:pt modelId="{F1311483-9612-3849-B57C-0B544BD32D31}" type="pres">
      <dgm:prSet presAssocID="{15FCE509-196F-0741-82B1-DE9063F7223C}" presName="composite" presStyleCnt="0"/>
      <dgm:spPr/>
    </dgm:pt>
    <dgm:pt modelId="{29F87464-8FC6-244C-B415-7B2FA023C1F0}" type="pres">
      <dgm:prSet presAssocID="{15FCE509-196F-0741-82B1-DE9063F7223C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07DCFE95-4E7B-3C41-9964-014EC5F07829}" type="pres">
      <dgm:prSet presAssocID="{15FCE509-196F-0741-82B1-DE9063F7223C}" presName="descendantText" presStyleLbl="alignAcc1" presStyleIdx="2" presStyleCnt="4">
        <dgm:presLayoutVars>
          <dgm:bulletEnabled val="1"/>
        </dgm:presLayoutVars>
      </dgm:prSet>
      <dgm:spPr/>
    </dgm:pt>
    <dgm:pt modelId="{2607A290-D4F3-0F4C-B897-2AED3A46F924}" type="pres">
      <dgm:prSet presAssocID="{FADA9B66-3B11-1243-B5DA-48730396D529}" presName="sp" presStyleCnt="0"/>
      <dgm:spPr/>
    </dgm:pt>
    <dgm:pt modelId="{48E2E275-B5EF-AB49-9DAC-FDF701C61F30}" type="pres">
      <dgm:prSet presAssocID="{909B550B-A49D-1D4F-AD67-CF420B9C18B6}" presName="composite" presStyleCnt="0"/>
      <dgm:spPr/>
    </dgm:pt>
    <dgm:pt modelId="{5DDA9A83-0DD8-3F42-8589-743FA9269305}" type="pres">
      <dgm:prSet presAssocID="{909B550B-A49D-1D4F-AD67-CF420B9C18B6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DB96920E-3AB8-6449-AB0D-DF1C53C21592}" type="pres">
      <dgm:prSet presAssocID="{909B550B-A49D-1D4F-AD67-CF420B9C18B6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6EFEA008-6EF8-DD42-A875-442914D27E56}" type="presOf" srcId="{909B550B-A49D-1D4F-AD67-CF420B9C18B6}" destId="{5DDA9A83-0DD8-3F42-8589-743FA9269305}" srcOrd="0" destOrd="0" presId="urn:microsoft.com/office/officeart/2005/8/layout/chevron2"/>
    <dgm:cxn modelId="{77EFB20D-2095-CD4C-B62A-FFFA0697C324}" srcId="{909B550B-A49D-1D4F-AD67-CF420B9C18B6}" destId="{F5068B82-684A-7346-AFFB-027AF7AD9F75}" srcOrd="0" destOrd="0" parTransId="{03238DC7-BDF2-2E46-A96C-C1E2AE3B46B6}" sibTransId="{FBDCB835-A24C-9740-9019-815CC195D3E7}"/>
    <dgm:cxn modelId="{698CD81F-8A00-024D-8151-DCCC813F4652}" type="presOf" srcId="{F5068B82-684A-7346-AFFB-027AF7AD9F75}" destId="{DB96920E-3AB8-6449-AB0D-DF1C53C21592}" srcOrd="0" destOrd="0" presId="urn:microsoft.com/office/officeart/2005/8/layout/chevron2"/>
    <dgm:cxn modelId="{689EBA29-B034-AE44-A167-C521E14FC70B}" type="presOf" srcId="{351F2A38-826A-1C4B-8269-81156483C85B}" destId="{A7C1DF38-B57E-FE49-9314-D8ECA2DA4C6E}" srcOrd="0" destOrd="0" presId="urn:microsoft.com/office/officeart/2005/8/layout/chevron2"/>
    <dgm:cxn modelId="{DB72AD38-0273-E74D-A1DD-6F084AFF6DD0}" srcId="{C3ABA88C-6B81-4749-90B4-FCC3A6030884}" destId="{EA56C900-2F07-A848-8021-0F727E0130F3}" srcOrd="0" destOrd="0" parTransId="{5B64751E-AAB8-1446-9428-ACD4D9A3B63F}" sibTransId="{2C03C25C-E6E2-2B4D-9DFF-8FFD27163B10}"/>
    <dgm:cxn modelId="{CA64B04B-F6E0-0A45-92CC-F5639016FBE3}" srcId="{351F2A38-826A-1C4B-8269-81156483C85B}" destId="{909B550B-A49D-1D4F-AD67-CF420B9C18B6}" srcOrd="3" destOrd="0" parTransId="{38253BED-B994-6547-9FC2-BC95C85B4A5C}" sibTransId="{4557FA69-2371-1345-836A-C57E09F53849}"/>
    <dgm:cxn modelId="{00246C5B-495E-1549-8F02-065BBC7E51FD}" type="presOf" srcId="{E70676E6-BF37-BC4E-A089-8E844F4B970B}" destId="{355CD469-56A0-5549-9428-54CAE3B72E91}" srcOrd="0" destOrd="0" presId="urn:microsoft.com/office/officeart/2005/8/layout/chevron2"/>
    <dgm:cxn modelId="{AD820F67-1915-DA4A-9843-30944F4DF3BE}" srcId="{BA90D28A-DE0D-1D41-9339-4A9CF586A755}" destId="{E70676E6-BF37-BC4E-A089-8E844F4B970B}" srcOrd="0" destOrd="0" parTransId="{AD467AF1-FBFE-DC40-A38B-6BEFC714B96A}" sibTransId="{178E43BC-77E5-F34F-9741-983319F68B05}"/>
    <dgm:cxn modelId="{4128C585-8591-1A4F-9031-3EFAAD406DDC}" type="presOf" srcId="{EA56C900-2F07-A848-8021-0F727E0130F3}" destId="{9E041F46-F328-B743-BB41-A6A68DCE88B8}" srcOrd="0" destOrd="0" presId="urn:microsoft.com/office/officeart/2005/8/layout/chevron2"/>
    <dgm:cxn modelId="{E888EA86-07F3-AB48-B25A-99773D395153}" type="presOf" srcId="{C3ABA88C-6B81-4749-90B4-FCC3A6030884}" destId="{4C886041-F0FD-0244-82C1-20C161908F34}" srcOrd="0" destOrd="0" presId="urn:microsoft.com/office/officeart/2005/8/layout/chevron2"/>
    <dgm:cxn modelId="{83130DA6-BFAB-284D-9C6A-1C1632894A35}" type="presOf" srcId="{15FCE509-196F-0741-82B1-DE9063F7223C}" destId="{29F87464-8FC6-244C-B415-7B2FA023C1F0}" srcOrd="0" destOrd="0" presId="urn:microsoft.com/office/officeart/2005/8/layout/chevron2"/>
    <dgm:cxn modelId="{A6F95CAE-78B3-F74C-9E5C-661C4537762F}" srcId="{351F2A38-826A-1C4B-8269-81156483C85B}" destId="{BA90D28A-DE0D-1D41-9339-4A9CF586A755}" srcOrd="1" destOrd="0" parTransId="{41E8B897-5FBC-504E-B55D-BB49E7A91E65}" sibTransId="{BEABC4C9-99BE-BC4E-9C15-DAEFB644FD5C}"/>
    <dgm:cxn modelId="{E57869AE-57BA-9244-8A5C-52EDFBC22029}" srcId="{15FCE509-196F-0741-82B1-DE9063F7223C}" destId="{F577A09D-F410-CA4E-A5C4-9CED9E1BFE40}" srcOrd="0" destOrd="0" parTransId="{6D20E4D8-0B3F-8C43-99EA-F3CB1F950F08}" sibTransId="{BBDCC76F-A046-7A4C-A429-EF00EEDBF37A}"/>
    <dgm:cxn modelId="{BA8A94D3-7474-854F-8A03-1B1ED557231A}" srcId="{351F2A38-826A-1C4B-8269-81156483C85B}" destId="{C3ABA88C-6B81-4749-90B4-FCC3A6030884}" srcOrd="0" destOrd="0" parTransId="{4BE3A524-61F9-6D40-8C34-75AA6A3D0A5D}" sibTransId="{8465CBDA-F989-6D41-8E5B-7F05137352C0}"/>
    <dgm:cxn modelId="{5208CAD6-4C55-1547-A709-DB5F868252D5}" type="presOf" srcId="{F577A09D-F410-CA4E-A5C4-9CED9E1BFE40}" destId="{07DCFE95-4E7B-3C41-9964-014EC5F07829}" srcOrd="0" destOrd="0" presId="urn:microsoft.com/office/officeart/2005/8/layout/chevron2"/>
    <dgm:cxn modelId="{9F6AABDB-27A7-6C4B-9350-21E986A88AFC}" type="presOf" srcId="{BA90D28A-DE0D-1D41-9339-4A9CF586A755}" destId="{6D55518B-6DFB-2646-A96E-39B934F1DE93}" srcOrd="0" destOrd="0" presId="urn:microsoft.com/office/officeart/2005/8/layout/chevron2"/>
    <dgm:cxn modelId="{FCEED5E6-06F7-5B48-8776-ECDEFCAC2D20}" srcId="{351F2A38-826A-1C4B-8269-81156483C85B}" destId="{15FCE509-196F-0741-82B1-DE9063F7223C}" srcOrd="2" destOrd="0" parTransId="{CA848283-BDF5-B840-B084-76734407A1A2}" sibTransId="{FADA9B66-3B11-1243-B5DA-48730396D529}"/>
    <dgm:cxn modelId="{61D01EA8-4A12-194A-A700-2080A29756AF}" type="presParOf" srcId="{A7C1DF38-B57E-FE49-9314-D8ECA2DA4C6E}" destId="{FC85DFAC-0FEE-C841-9A1F-2DEB96DA8CF2}" srcOrd="0" destOrd="0" presId="urn:microsoft.com/office/officeart/2005/8/layout/chevron2"/>
    <dgm:cxn modelId="{31662276-C835-CA4B-B6CB-7206A9F4725E}" type="presParOf" srcId="{FC85DFAC-0FEE-C841-9A1F-2DEB96DA8CF2}" destId="{4C886041-F0FD-0244-82C1-20C161908F34}" srcOrd="0" destOrd="0" presId="urn:microsoft.com/office/officeart/2005/8/layout/chevron2"/>
    <dgm:cxn modelId="{CBAE3E3E-B26E-C245-B1BA-9C11A5AC3A41}" type="presParOf" srcId="{FC85DFAC-0FEE-C841-9A1F-2DEB96DA8CF2}" destId="{9E041F46-F328-B743-BB41-A6A68DCE88B8}" srcOrd="1" destOrd="0" presId="urn:microsoft.com/office/officeart/2005/8/layout/chevron2"/>
    <dgm:cxn modelId="{48A35D6C-62F0-944E-8A80-A20AFA6EE3E9}" type="presParOf" srcId="{A7C1DF38-B57E-FE49-9314-D8ECA2DA4C6E}" destId="{A0CE2193-D177-ED4F-A8D3-E4EFA27CF498}" srcOrd="1" destOrd="0" presId="urn:microsoft.com/office/officeart/2005/8/layout/chevron2"/>
    <dgm:cxn modelId="{9B23DBEF-1212-8D47-BE97-03FADC484CB9}" type="presParOf" srcId="{A7C1DF38-B57E-FE49-9314-D8ECA2DA4C6E}" destId="{195A107E-7389-7747-BD39-5CB04E9ED788}" srcOrd="2" destOrd="0" presId="urn:microsoft.com/office/officeart/2005/8/layout/chevron2"/>
    <dgm:cxn modelId="{FC868436-3BAF-2D44-9769-D777EC066A8F}" type="presParOf" srcId="{195A107E-7389-7747-BD39-5CB04E9ED788}" destId="{6D55518B-6DFB-2646-A96E-39B934F1DE93}" srcOrd="0" destOrd="0" presId="urn:microsoft.com/office/officeart/2005/8/layout/chevron2"/>
    <dgm:cxn modelId="{82A06F0D-94E7-044A-ACBC-56A5EEA1ECC0}" type="presParOf" srcId="{195A107E-7389-7747-BD39-5CB04E9ED788}" destId="{355CD469-56A0-5549-9428-54CAE3B72E91}" srcOrd="1" destOrd="0" presId="urn:microsoft.com/office/officeart/2005/8/layout/chevron2"/>
    <dgm:cxn modelId="{9D701B09-966D-134A-A41B-4FF4ED924ABD}" type="presParOf" srcId="{A7C1DF38-B57E-FE49-9314-D8ECA2DA4C6E}" destId="{F4BF5236-F05D-EE44-B3C9-FC5BE649DFB8}" srcOrd="3" destOrd="0" presId="urn:microsoft.com/office/officeart/2005/8/layout/chevron2"/>
    <dgm:cxn modelId="{719875F2-1051-524D-9F09-06A32FC9C2FC}" type="presParOf" srcId="{A7C1DF38-B57E-FE49-9314-D8ECA2DA4C6E}" destId="{F1311483-9612-3849-B57C-0B544BD32D31}" srcOrd="4" destOrd="0" presId="urn:microsoft.com/office/officeart/2005/8/layout/chevron2"/>
    <dgm:cxn modelId="{69B6E8D9-8EBF-DB41-AAF3-18B74E75FCA7}" type="presParOf" srcId="{F1311483-9612-3849-B57C-0B544BD32D31}" destId="{29F87464-8FC6-244C-B415-7B2FA023C1F0}" srcOrd="0" destOrd="0" presId="urn:microsoft.com/office/officeart/2005/8/layout/chevron2"/>
    <dgm:cxn modelId="{0A326C35-FC46-514A-B650-8E0D8DA1B51C}" type="presParOf" srcId="{F1311483-9612-3849-B57C-0B544BD32D31}" destId="{07DCFE95-4E7B-3C41-9964-014EC5F07829}" srcOrd="1" destOrd="0" presId="urn:microsoft.com/office/officeart/2005/8/layout/chevron2"/>
    <dgm:cxn modelId="{CE5CFC78-BACE-A542-A3B9-6A65F138DD9E}" type="presParOf" srcId="{A7C1DF38-B57E-FE49-9314-D8ECA2DA4C6E}" destId="{2607A290-D4F3-0F4C-B897-2AED3A46F924}" srcOrd="5" destOrd="0" presId="urn:microsoft.com/office/officeart/2005/8/layout/chevron2"/>
    <dgm:cxn modelId="{8FADF11B-822E-1A41-AB67-03515F5B3364}" type="presParOf" srcId="{A7C1DF38-B57E-FE49-9314-D8ECA2DA4C6E}" destId="{48E2E275-B5EF-AB49-9DAC-FDF701C61F30}" srcOrd="6" destOrd="0" presId="urn:microsoft.com/office/officeart/2005/8/layout/chevron2"/>
    <dgm:cxn modelId="{8E77AD38-999E-F446-8DDC-D3D0338F41C5}" type="presParOf" srcId="{48E2E275-B5EF-AB49-9DAC-FDF701C61F30}" destId="{5DDA9A83-0DD8-3F42-8589-743FA9269305}" srcOrd="0" destOrd="0" presId="urn:microsoft.com/office/officeart/2005/8/layout/chevron2"/>
    <dgm:cxn modelId="{97230968-8033-594B-8829-971CD772066F}" type="presParOf" srcId="{48E2E275-B5EF-AB49-9DAC-FDF701C61F30}" destId="{DB96920E-3AB8-6449-AB0D-DF1C53C215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FEFDF-4D47-8C45-9DDF-760FCDCFF133}">
      <dsp:nvSpPr>
        <dsp:cNvPr id="0" name=""/>
        <dsp:cNvSpPr/>
      </dsp:nvSpPr>
      <dsp:spPr>
        <a:xfrm>
          <a:off x="1925997" y="0"/>
          <a:ext cx="6962140" cy="435133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DA20C-A3FD-8F4D-A9FB-36F3DF3C8D5D}">
      <dsp:nvSpPr>
        <dsp:cNvPr id="0" name=""/>
        <dsp:cNvSpPr/>
      </dsp:nvSpPr>
      <dsp:spPr>
        <a:xfrm>
          <a:off x="2660921" y="3003293"/>
          <a:ext cx="181015" cy="181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6CF89-FA9C-054E-9F51-4D75FA8C0AF6}">
      <dsp:nvSpPr>
        <dsp:cNvPr id="0" name=""/>
        <dsp:cNvSpPr/>
      </dsp:nvSpPr>
      <dsp:spPr>
        <a:xfrm flipV="1">
          <a:off x="2783418" y="3243819"/>
          <a:ext cx="1835981" cy="38024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16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Автоматизация</a:t>
          </a:r>
        </a:p>
      </dsp:txBody>
      <dsp:txXfrm rot="10800000">
        <a:off x="2783418" y="3243819"/>
        <a:ext cx="1835981" cy="380241"/>
      </dsp:txXfrm>
    </dsp:sp>
    <dsp:sp modelId="{1AB56A30-3597-DF40-ADAB-81800A32ABDF}">
      <dsp:nvSpPr>
        <dsp:cNvPr id="0" name=""/>
        <dsp:cNvSpPr/>
      </dsp:nvSpPr>
      <dsp:spPr>
        <a:xfrm>
          <a:off x="4258732" y="1820599"/>
          <a:ext cx="327220" cy="3272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0386C-4FB2-4944-AB83-244E54A72EC6}">
      <dsp:nvSpPr>
        <dsp:cNvPr id="0" name=""/>
        <dsp:cNvSpPr/>
      </dsp:nvSpPr>
      <dsp:spPr>
        <a:xfrm>
          <a:off x="3770369" y="2245943"/>
          <a:ext cx="2995881" cy="671838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387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Волоконно-оптические технологии</a:t>
          </a:r>
          <a:endParaRPr lang="ru-RU" sz="2000" b="1" kern="1200" dirty="0">
            <a:solidFill>
              <a:sysClr val="windowText" lastClr="000000"/>
            </a:solidFill>
          </a:endParaRPr>
        </a:p>
      </dsp:txBody>
      <dsp:txXfrm>
        <a:off x="3770369" y="2245943"/>
        <a:ext cx="2995881" cy="671838"/>
      </dsp:txXfrm>
    </dsp:sp>
    <dsp:sp modelId="{A6CDEAF1-7B92-2E48-B160-94556791E24B}">
      <dsp:nvSpPr>
        <dsp:cNvPr id="0" name=""/>
        <dsp:cNvSpPr/>
      </dsp:nvSpPr>
      <dsp:spPr>
        <a:xfrm>
          <a:off x="6180283" y="1100888"/>
          <a:ext cx="452539" cy="452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2FC3A-1648-3E44-8FFD-8B99A6D20330}">
      <dsp:nvSpPr>
        <dsp:cNvPr id="0" name=""/>
        <dsp:cNvSpPr/>
      </dsp:nvSpPr>
      <dsp:spPr>
        <a:xfrm>
          <a:off x="6327502" y="1524863"/>
          <a:ext cx="2426166" cy="395230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791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Цифровизация</a:t>
          </a:r>
        </a:p>
      </dsp:txBody>
      <dsp:txXfrm>
        <a:off x="6327502" y="1524863"/>
        <a:ext cx="2426166" cy="395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86041-F0FD-0244-82C1-20C161908F34}">
      <dsp:nvSpPr>
        <dsp:cNvPr id="0" name=""/>
        <dsp:cNvSpPr/>
      </dsp:nvSpPr>
      <dsp:spPr>
        <a:xfrm rot="5400000">
          <a:off x="-169536" y="174502"/>
          <a:ext cx="1130243" cy="7911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1</a:t>
          </a:r>
        </a:p>
      </dsp:txBody>
      <dsp:txXfrm rot="-5400000">
        <a:off x="1" y="400550"/>
        <a:ext cx="791170" cy="339073"/>
      </dsp:txXfrm>
    </dsp:sp>
    <dsp:sp modelId="{9E041F46-F328-B743-BB41-A6A68DCE88B8}">
      <dsp:nvSpPr>
        <dsp:cNvPr id="0" name=""/>
        <dsp:cNvSpPr/>
      </dsp:nvSpPr>
      <dsp:spPr>
        <a:xfrm rot="5400000">
          <a:off x="5286056" y="-4494885"/>
          <a:ext cx="734658" cy="9724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lvl="1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ru-RU" sz="1800" b="1" kern="1200" dirty="0"/>
            <a:t>наблюдение за процессом производства и измерение таких параметров, как </a:t>
          </a:r>
          <a:r>
            <a:rPr lang="ru-RU" sz="1800" b="1" kern="1200" noProof="0" dirty="0" err="1"/>
            <a:t>деформа</a:t>
          </a:r>
          <a:r>
            <a:rPr lang="ru-RU" sz="1800" b="1" kern="1200" dirty="0" err="1"/>
            <a:t>ция</a:t>
          </a:r>
          <a:r>
            <a:rPr lang="ru-RU" sz="1800" b="1" kern="1200" dirty="0"/>
            <a:t>, температура и давление </a:t>
          </a:r>
        </a:p>
      </dsp:txBody>
      <dsp:txXfrm rot="-5400000">
        <a:off x="791171" y="35863"/>
        <a:ext cx="9688566" cy="662932"/>
      </dsp:txXfrm>
    </dsp:sp>
    <dsp:sp modelId="{6D55518B-6DFB-2646-A96E-39B934F1DE93}">
      <dsp:nvSpPr>
        <dsp:cNvPr id="0" name=""/>
        <dsp:cNvSpPr/>
      </dsp:nvSpPr>
      <dsp:spPr>
        <a:xfrm rot="5400000">
          <a:off x="-169536" y="1156584"/>
          <a:ext cx="1130243" cy="7911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2</a:t>
          </a:r>
          <a:endParaRPr lang="ru-RU" sz="2200" kern="1200" dirty="0"/>
        </a:p>
      </dsp:txBody>
      <dsp:txXfrm rot="-5400000">
        <a:off x="1" y="1382632"/>
        <a:ext cx="791170" cy="339073"/>
      </dsp:txXfrm>
    </dsp:sp>
    <dsp:sp modelId="{355CD469-56A0-5549-9428-54CAE3B72E91}">
      <dsp:nvSpPr>
        <dsp:cNvPr id="0" name=""/>
        <dsp:cNvSpPr/>
      </dsp:nvSpPr>
      <dsp:spPr>
        <a:xfrm rot="5400000">
          <a:off x="5286056" y="-3507837"/>
          <a:ext cx="734658" cy="9724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lvl="1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ru-RU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про­верка каждой отдельной структуры на каждой стадии процесса изгото­вления и сборки, используя неразрушающие методы оценки, дополнитель­но расширяемые благодаря встроенным датчикам </a:t>
          </a:r>
        </a:p>
      </dsp:txBody>
      <dsp:txXfrm rot="-5400000">
        <a:off x="791171" y="1022911"/>
        <a:ext cx="9688566" cy="662932"/>
      </dsp:txXfrm>
    </dsp:sp>
    <dsp:sp modelId="{29F87464-8FC6-244C-B415-7B2FA023C1F0}">
      <dsp:nvSpPr>
        <dsp:cNvPr id="0" name=""/>
        <dsp:cNvSpPr/>
      </dsp:nvSpPr>
      <dsp:spPr>
        <a:xfrm rot="5400000">
          <a:off x="-169536" y="2138667"/>
          <a:ext cx="1130243" cy="7911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3</a:t>
          </a:r>
        </a:p>
      </dsp:txBody>
      <dsp:txXfrm rot="-5400000">
        <a:off x="1" y="2364715"/>
        <a:ext cx="791170" cy="339073"/>
      </dsp:txXfrm>
    </dsp:sp>
    <dsp:sp modelId="{07DCFE95-4E7B-3C41-9964-014EC5F07829}">
      <dsp:nvSpPr>
        <dsp:cNvPr id="0" name=""/>
        <dsp:cNvSpPr/>
      </dsp:nvSpPr>
      <dsp:spPr>
        <a:xfrm rot="5400000">
          <a:off x="5286056" y="-2525754"/>
          <a:ext cx="734658" cy="9724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lvl="1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ru-RU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функционирование в составе волоконно-оптических </a:t>
          </a:r>
          <a:r>
            <a:rPr lang="ru-RU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сетеи</a:t>
          </a:r>
          <a:r>
            <a:rPr lang="ru-RU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̆, состоящих из мультиплексированных волоконно-оптических датчиков и каналов пере­дачи данных и обеспечивающих наблюдение за техническим состоянием системы </a:t>
          </a:r>
        </a:p>
      </dsp:txBody>
      <dsp:txXfrm rot="-5400000">
        <a:off x="791171" y="2004994"/>
        <a:ext cx="9688566" cy="662932"/>
      </dsp:txXfrm>
    </dsp:sp>
    <dsp:sp modelId="{5DDA9A83-0DD8-3F42-8589-743FA9269305}">
      <dsp:nvSpPr>
        <dsp:cNvPr id="0" name=""/>
        <dsp:cNvSpPr/>
      </dsp:nvSpPr>
      <dsp:spPr>
        <a:xfrm rot="5400000">
          <a:off x="-169536" y="3120750"/>
          <a:ext cx="1130243" cy="7911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4</a:t>
          </a:r>
        </a:p>
      </dsp:txBody>
      <dsp:txXfrm rot="-5400000">
        <a:off x="1" y="3346798"/>
        <a:ext cx="791170" cy="339073"/>
      </dsp:txXfrm>
    </dsp:sp>
    <dsp:sp modelId="{DB96920E-3AB8-6449-AB0D-DF1C53C21592}">
      <dsp:nvSpPr>
        <dsp:cNvPr id="0" name=""/>
        <dsp:cNvSpPr/>
      </dsp:nvSpPr>
      <dsp:spPr>
        <a:xfrm rot="5400000">
          <a:off x="5286056" y="-1543671"/>
          <a:ext cx="734658" cy="9724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kern="1200" dirty="0"/>
            <a:t>сочетание мониторинга эффективности работы системы и управления системой</a:t>
          </a:r>
          <a:endParaRPr lang="ru-RU" sz="1800" kern="1200" dirty="0"/>
        </a:p>
      </dsp:txBody>
      <dsp:txXfrm rot="-5400000">
        <a:off x="791171" y="2987077"/>
        <a:ext cx="9688566" cy="662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10E56-8E9A-1E47-BF14-9ADB7F3CDD71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87496-B42B-DA4A-A5D7-5DAAC8860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4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87496-B42B-DA4A-A5D7-5DAAC886059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688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87496-B42B-DA4A-A5D7-5DAAC886059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82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Используемое на основе волоконно-оптических технологий схемотехническое построение, элементная база и конструктивные решения обеспечивают возможность создания большого модельного ряда измерительных каналов, применение которых в измерительных и диагностических системах даст возможность качественно повысить надежность и эффективность использования результатов измерения и диагностики.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87496-B42B-DA4A-A5D7-5DAAC886059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693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111111"/>
                </a:solidFill>
                <a:effectLst/>
                <a:latin typeface="*Cambria-6534-Identity-H"/>
              </a:rPr>
              <a:t>Чтобы реализовать эти преимущества, необходимы датчики для наблю­дения за процессом производства, что позволит увеличить выход продук­</a:t>
            </a:r>
            <a:r>
              <a:rPr lang="ru-RU" sz="1800" dirty="0">
                <a:solidFill>
                  <a:srgbClr val="111111"/>
                </a:solidFill>
                <a:effectLst/>
                <a:latin typeface="*Times New Roman-Bold-6532-Identity-H"/>
              </a:rPr>
              <a:t>ции и </a:t>
            </a:r>
            <a:r>
              <a:rPr lang="ru-RU" sz="1800" dirty="0">
                <a:solidFill>
                  <a:srgbClr val="111111"/>
                </a:solidFill>
                <a:effectLst/>
                <a:latin typeface="*Cambria-6534-Identity-H"/>
              </a:rPr>
              <a:t>снизить стоимость производства. Если встраивать такие датчики непосредственно в композитные материалы, то дополнительную выгоду можно извлечь, используя такие датчики для </a:t>
            </a:r>
            <a:r>
              <a:rPr lang="ru-RU" sz="1800" dirty="0" err="1">
                <a:solidFill>
                  <a:srgbClr val="111111"/>
                </a:solidFill>
                <a:effectLst/>
                <a:latin typeface="*Cambria-6534-Identity-H"/>
              </a:rPr>
              <a:t>дополнительнои</a:t>
            </a:r>
            <a:r>
              <a:rPr lang="ru-RU" sz="1800" dirty="0">
                <a:solidFill>
                  <a:srgbClr val="111111"/>
                </a:solidFill>
                <a:effectLst/>
                <a:latin typeface="*Cambria-6534-Identity-H"/>
              </a:rPr>
              <a:t>̆ </a:t>
            </a:r>
            <a:r>
              <a:rPr lang="ru-RU" sz="1800" dirty="0" err="1">
                <a:solidFill>
                  <a:srgbClr val="111111"/>
                </a:solidFill>
                <a:effectLst/>
                <a:latin typeface="*Cambria-6534-Identity-H"/>
              </a:rPr>
              <a:t>неразру­шающеи</a:t>
            </a:r>
            <a:r>
              <a:rPr lang="ru-RU" sz="1800" dirty="0">
                <a:solidFill>
                  <a:srgbClr val="111111"/>
                </a:solidFill>
                <a:effectLst/>
                <a:latin typeface="*Cambria-6534-Identity-H"/>
              </a:rPr>
              <a:t>̆ оценки. </a:t>
            </a:r>
            <a:endParaRPr lang="ru-RU" dirty="0"/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87496-B42B-DA4A-A5D7-5DAAC886059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58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0" i="0" dirty="0">
                <a:solidFill>
                  <a:srgbClr val="6B6B6B"/>
                </a:solidFill>
                <a:effectLst/>
                <a:latin typeface="Open Sans" panose="020B0606030504020204" pitchFamily="34" charset="0"/>
              </a:rPr>
              <a:t>     Все эти преимущества сделали их универсальным решением для контроля рабочих параметров автоматизированных систем. Они могут использоваться практически в любой среде, им не страшны различные негативные внешние воздействия. Они не дают искажения показаний даже при использовании в экстремальных условиях.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87496-B42B-DA4A-A5D7-5DAAC886059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35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111111"/>
                </a:solidFill>
                <a:effectLst/>
                <a:latin typeface="*Cambria-11796-Identity-H"/>
              </a:rPr>
              <a:t>Технологии, связанные с волоконно-оптическими интеллектуальными структурами и оболочками, перечислены на схеме.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111111"/>
                </a:solidFill>
                <a:effectLst/>
                <a:latin typeface="*Cambria-11796-Identity-H"/>
              </a:rPr>
              <a:t>Первая проблема заключается в успешном встраивании волокон в компо­зитные материалы Ее решение включает в себя выбор покрытия, совместимого с используемым композитным материалом, определение положения волокна в материале и его совместимость с внешними условия­ ми в процессе производства. Набор используемых материалов включа­ет в себя как сравнительно низкотемпературные графитовые эпоксид­ные и термопластические материалы, так и металлы, керамику и даже углерод-углеродные материалы, температуры которых могут достигать тысяч градусов Цельсия. </a:t>
            </a:r>
            <a:endParaRPr lang="ru-RU" dirty="0"/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87496-B42B-DA4A-A5D7-5DAAC886059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821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</a:rPr>
              <a:t>При использовании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волоконнои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 сборки возможно не только определение температуры тела, но и передача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тепловои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 картины одного или нескольких тел и веществ. Таким образом,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данныи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 метод контроля температуры может быть применен в энергетике для оценки температурных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полеи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̆ турбинных лопаток и подогревающих </a:t>
            </a:r>
            <a:r>
              <a:rPr lang="ru-RU" sz="1800" dirty="0" err="1">
                <a:effectLst/>
                <a:latin typeface="Times New Roman" panose="02020603050405020304" pitchFamily="18" charset="0"/>
              </a:rPr>
              <a:t>устройств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. </a:t>
            </a:r>
            <a:endParaRPr lang="ru-RU" sz="2800" dirty="0"/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87496-B42B-DA4A-A5D7-5DAAC886059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713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0" i="0" dirty="0">
                <a:solidFill>
                  <a:srgbClr val="6B6B6B"/>
                </a:solidFill>
                <a:effectLst/>
                <a:latin typeface="Open Sans" panose="020B0606030504020204" pitchFamily="34" charset="0"/>
              </a:rPr>
              <a:t>На данном примере мы показываем, как система технического зрения способна с успехом решить задачу по отбраковке зеркальных поверхностей с различными видами дефектов. Настоящий тест был проведен при помощи системы технического зрения </a:t>
            </a:r>
            <a:r>
              <a:rPr lang="en" sz="2800" b="0" i="0" dirty="0">
                <a:solidFill>
                  <a:srgbClr val="6B6B6B"/>
                </a:solidFill>
                <a:effectLst/>
                <a:latin typeface="Open Sans" panose="020B0606030504020204" pitchFamily="34" charset="0"/>
              </a:rPr>
              <a:t>ZFX-C15-CD. </a:t>
            </a:r>
            <a:r>
              <a:rPr lang="ru-RU" sz="2800" b="0" i="0" dirty="0">
                <a:solidFill>
                  <a:srgbClr val="6B6B6B"/>
                </a:solidFill>
                <a:effectLst/>
                <a:latin typeface="Open Sans" panose="020B0606030504020204" pitchFamily="34" charset="0"/>
              </a:rPr>
              <a:t>В качестве образцов для испытания системы взяты цельный кусок зеркала и нарезку из различного вида брака.</a:t>
            </a:r>
          </a:p>
          <a:p>
            <a:r>
              <a:rPr lang="ru-RU" dirty="0">
                <a:effectLst/>
              </a:rPr>
              <a:t>При сигнале «</a:t>
            </a:r>
            <a:r>
              <a:rPr lang="en" dirty="0">
                <a:effectLst/>
              </a:rPr>
              <a:t>NG» (</a:t>
            </a:r>
            <a:r>
              <a:rPr lang="ru-RU" dirty="0">
                <a:effectLst/>
              </a:rPr>
              <a:t>найден брак/несоответствие) система выдаст дискретный сигнал на один из своих выходов и отобразит это на экране. </a:t>
            </a:r>
          </a:p>
          <a:p>
            <a:r>
              <a:rPr lang="ru-RU" dirty="0">
                <a:effectLst/>
              </a:rPr>
              <a:t>Этот сигнал нужно использовать для устранения причины возникшего брака: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Завести сигнал на светосигнальную колонну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Завести сигнал на сирену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Завести сигнал на пневматику, которая будет сбрасывать (сдувать) бракованную упаковку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Останавливать линию по одному такому сигналу, либо, используя простой счетчик, по нескольким сигналам идущим подряд.</a:t>
            </a:r>
          </a:p>
          <a:p>
            <a:br>
              <a:rPr lang="ru-RU" dirty="0">
                <a:effectLst/>
              </a:rPr>
            </a:br>
            <a:endParaRPr lang="ru-RU" dirty="0">
              <a:effectLst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87496-B42B-DA4A-A5D7-5DAAC886059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055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87496-B42B-DA4A-A5D7-5DAAC886059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7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0186C-9713-4F61-9FA8-4423DA932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6478BE-92EE-4623-A619-7C1691CEF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FD7B5D-9CB2-4E33-A64D-FC18036A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5AC9-DF15-1245-BCA2-FBE0E3818E0B}" type="datetime1">
              <a:rPr lang="ru-RU" smtClean="0"/>
              <a:t>19.10.2022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41AE32-185E-4A97-8F48-56EE71F3E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Цифровизация энергетики                  Профессор Утепбергенов И.Т.</a:t>
            </a:r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8B20C-D4EC-4380-BC11-DE7080D1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5ACE-F5D2-4519-953E-9A0AC81D3BF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3181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3F779-4A2C-4A2D-99B0-49FB93440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5DAB29-5E14-4796-9089-1E33B4F49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085E6A-6310-40BA-9987-081BCA75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FD88-3522-7D44-8EB3-63191F4A22BA}" type="datetime1">
              <a:rPr lang="ru-RU" smtClean="0"/>
              <a:t>19.10.2022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A31FF2-228B-4173-89DF-B561592C5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Цифровизация энергетики                  Профессор Утепбергенов И.Т.</a:t>
            </a:r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D7EC14-B338-4029-94E1-9F0D9806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5ACE-F5D2-4519-953E-9A0AC81D3BF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1237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98C108-FA1A-4468-9A86-0468A3B5A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1FCF6A-2FA0-4837-ACF5-8D89F30B2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2CF865-5446-4373-BB2A-91994BE83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DB57-D039-B844-9CF6-8904564EC0FE}" type="datetime1">
              <a:rPr lang="ru-RU" smtClean="0"/>
              <a:t>19.10.2022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57C5EA-8BC9-443A-B443-D2F0F732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Цифровизация энергетики                  Профессор Утепбергенов И.Т.</a:t>
            </a:r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B7B3DE-23D5-4D78-BB0A-D4511761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5ACE-F5D2-4519-953E-9A0AC81D3BF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1831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E43BE-46E0-469C-9E15-6D2CF0BF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C60892-121C-4DBB-B42D-C73351F6E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9B5FCE-D328-4D12-9D47-7280E3471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C2E1-CE47-7E46-A48A-625035F0729A}" type="datetime1">
              <a:rPr lang="ru-RU" smtClean="0"/>
              <a:t>19.10.2022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1EF850-BB6B-454F-AA8D-93D212C8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Цифровизация энергетики                  Профессор Утепбергенов И.Т.</a:t>
            </a:r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C0E823-4A03-4B01-BCA5-3C04DC53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5ACE-F5D2-4519-953E-9A0AC81D3BF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1529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F9FE0-54A1-43DC-A473-110A9FCD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8155F5-297F-4E58-BCCC-EE0D1CA09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0BA89F-1CC7-4777-A63A-C6F860024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0AFA-93BB-6442-BE39-B7CA7444A752}" type="datetime1">
              <a:rPr lang="ru-RU" smtClean="0"/>
              <a:t>19.10.2022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AD5286-DD5C-4DBD-81DF-1286B44A5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Цифровизация энергетики                  Профессор Утепбергенов И.Т.</a:t>
            </a:r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5E5525-87DD-4850-8D19-84D36CDBA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5ACE-F5D2-4519-953E-9A0AC81D3BF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871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BA1D4-E5FF-4616-8104-4137211F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8F466-9E63-4EC5-8D61-667B8AB55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92BF3F-2283-4762-92A1-5D7F848BF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3F8AC1-3E98-4CB6-A039-9D6DC265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6050-AF93-3A48-8B50-C8B822B783CC}" type="datetime1">
              <a:rPr lang="ru-RU" smtClean="0"/>
              <a:t>19.10.2022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2C0949-0AE5-4F3B-84EC-796F611A3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Цифровизация энергетики                  Профессор Утепбергенов И.Т.</a:t>
            </a:r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3CB400-FF1C-45EC-B7E3-370D6A31F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5ACE-F5D2-4519-953E-9A0AC81D3BF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3020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EA072-1830-41F3-BB5E-72BB23A4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CD81C3-269A-4C4A-84DE-22757162C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F5F9CB-595C-46C8-8226-9BC6BAD59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8379E5-086F-4710-8BC9-B9ADAB6091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5E7C11-C29E-4437-AC9B-DBF19EF4F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0BBFEE-A79C-4E5F-864F-E8ABB18D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44EB-DDC7-7441-B763-1DB844763771}" type="datetime1">
              <a:rPr lang="ru-RU" smtClean="0"/>
              <a:t>19.10.2022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56E921-DD71-46B7-A12A-51B7929D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Цифровизация энергетики                  Профессор Утепбергенов И.Т.</a:t>
            </a:r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37C818-D636-4A55-8A3C-4FEDF901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5ACE-F5D2-4519-953E-9A0AC81D3BF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4778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F9D87A-5FC7-4A2A-B23F-0C1E20990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D90596-E4B0-4042-880D-6E43282EE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7872-6607-844D-86CE-5BAC258FE7FA}" type="datetime1">
              <a:rPr lang="ru-RU" smtClean="0"/>
              <a:t>19.10.2022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5671C5-5C10-4DC2-BD20-E956F14C3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Цифровизация энергетики                  Профессор Утепбергенов И.Т.</a:t>
            </a:r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29DBF8-8774-4D50-9210-1760323C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5ACE-F5D2-4519-953E-9A0AC81D3BF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067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C62E7C-82AC-461D-A3B8-11508F3C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4921-5955-4A4B-A6BD-37FDF3D61F17}" type="datetime1">
              <a:rPr lang="ru-RU" smtClean="0"/>
              <a:t>19.10.2022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AF01F1-83B6-4299-81BA-22A42EC67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Цифровизация энергетики                  Профессор Утепбергенов И.Т.</a:t>
            </a:r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77647B-8979-4A8C-8057-712D78E8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5ACE-F5D2-4519-953E-9A0AC81D3BF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101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E7AFF-E063-4DF7-A348-C10DE6384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5440C7-F2C1-467B-B8D7-89B1DBF37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DD23CF-2ABD-4603-A283-70E840DA7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F378D5-C2B3-46A3-A623-1CC332B25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A311-4440-0448-8989-B5041382B6BE}" type="datetime1">
              <a:rPr lang="ru-RU" smtClean="0"/>
              <a:t>19.10.2022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D93C2E-0A9E-4250-BAE5-415664D1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Цифровизация энергетики                  Профессор Утепбергенов И.Т.</a:t>
            </a:r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9708C-E2F4-413F-B98E-4DF7388B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5ACE-F5D2-4519-953E-9A0AC81D3BF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460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9C95B-88AA-4A47-8480-62B8CFFA2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2E5A9A7-18F2-4C25-98D2-812094634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A5DEC2-0884-4F30-BCBB-5113ED7D3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5C7EC3-2DE5-4D9C-9865-6E26459D3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544A-B2D7-6D46-B21C-D266B8C1A0AA}" type="datetime1">
              <a:rPr lang="ru-RU" smtClean="0"/>
              <a:t>19.10.2022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33DDD9-F594-4937-9C9B-16F697CA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Цифровизация энергетики                  Профессор Утепбергенов И.Т.</a:t>
            </a:r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78F1CB-7CD4-490E-A552-BEBDF949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5ACE-F5D2-4519-953E-9A0AC81D3BF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163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A3817-B435-4843-89E0-B87FC26E5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C118B2-7914-44F5-B55A-7B3E799D8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FAB248-9621-4E6C-9D87-5F94607988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9177-788A-6441-A929-BECEEA709086}" type="datetime1">
              <a:rPr lang="ru-RU" smtClean="0"/>
              <a:t>19.10.2022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0E72FE-86B3-4475-B19C-7E835A220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Цифровизация энергетики                  Профессор Утепбергенов И.Т.</a:t>
            </a:r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442D0C-6173-4BB2-8558-CC2EBFBA1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45ACE-F5D2-4519-953E-9A0AC81D3BF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5001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89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05" y="25989"/>
            <a:ext cx="4952701" cy="173842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5B164E0-1952-0D44-A49F-1DEFDA0B7DD0}"/>
              </a:ext>
            </a:extLst>
          </p:cNvPr>
          <p:cNvSpPr/>
          <p:nvPr/>
        </p:nvSpPr>
        <p:spPr>
          <a:xfrm>
            <a:off x="317955" y="3069755"/>
            <a:ext cx="11390005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Вебинар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Возможности и перспективы использования волоконно-оптических технологий, датчиков и чувствительных элементов в цифровых автоматизированных системы мониторинга и управления современным производством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8F0E6C-5D44-F24D-80C8-472D00915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911" y="5689851"/>
            <a:ext cx="6460049" cy="5039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Утепбергенов Ирбулат Туремуратович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45FD83A-9603-734D-9763-FEB70BD6F9FA}"/>
              </a:ext>
            </a:extLst>
          </p:cNvPr>
          <p:cNvSpPr/>
          <p:nvPr/>
        </p:nvSpPr>
        <p:spPr>
          <a:xfrm>
            <a:off x="317955" y="1969630"/>
            <a:ext cx="1139000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1F2470"/>
                </a:solidFill>
              </a:rPr>
              <a:t>АКТУАЛЬНЫЕ ВОПРОСЫ АВТОМАТИЗАЦИИ, УПРАВЛЕНИЯ И ЦИФРОВИЗАЦИИ </a:t>
            </a:r>
            <a:endParaRPr lang="ru-RU" sz="2800" dirty="0">
              <a:solidFill>
                <a:srgbClr val="1F247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A3A484-4BD5-F54F-B778-C39411D0A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F47-4F29-904C-A684-671E5D1264A0}" type="datetime1">
              <a:rPr lang="ru-RU" smtClean="0"/>
              <a:t>19.10.2022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88508F-F702-DE4F-809D-24B627C2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Цифровизация энергетики                  Профессор Утепбергенов И.Т.</a:t>
            </a:r>
            <a:endParaRPr lang="ru-KZ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7839329-C721-2E4F-B8E5-B6778190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5ACE-F5D2-4519-953E-9A0AC81D3BF4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9408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3D39A99-8E3E-4822-9AAE-DB245CE0A703}"/>
              </a:ext>
            </a:extLst>
          </p:cNvPr>
          <p:cNvSpPr txBox="1">
            <a:spLocks/>
          </p:cNvSpPr>
          <p:nvPr/>
        </p:nvSpPr>
        <p:spPr>
          <a:xfrm>
            <a:off x="212035" y="1295717"/>
            <a:ext cx="11540359" cy="79482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KZ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400" dirty="0"/>
              <a:t>Гости и участники вебинара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86F78D0-8FFB-48EF-86B2-A4A0F4BF3789}"/>
              </a:ext>
            </a:extLst>
          </p:cNvPr>
          <p:cNvSpPr/>
          <p:nvPr/>
        </p:nvSpPr>
        <p:spPr>
          <a:xfrm>
            <a:off x="0" y="0"/>
            <a:ext cx="12192000" cy="1135117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28000">
                <a:srgbClr val="1773BB"/>
              </a:gs>
              <a:gs pos="74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BB16FC-1B54-4782-B18D-EC071F0F3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36" y="65597"/>
            <a:ext cx="8673947" cy="102198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0825F4-1330-324B-A81C-5548E672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5ACE-F5D2-4519-953E-9A0AC81D3BF4}" type="slidenum">
              <a:rPr lang="ru-KZ" smtClean="0"/>
              <a:t>2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BE2CF1-6D2A-B447-A999-F29DDFD48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035" y="6356350"/>
            <a:ext cx="10827025" cy="365125"/>
          </a:xfrm>
        </p:spPr>
        <p:txBody>
          <a:bodyPr/>
          <a:lstStyle/>
          <a:p>
            <a:r>
              <a:rPr lang="ru-RU" sz="1100"/>
              <a:t>Цифровизация энергетики                  Профессор Утепбергенов И.Т.</a:t>
            </a:r>
            <a:endParaRPr lang="ru-KZ" sz="1100"/>
          </a:p>
        </p:txBody>
      </p:sp>
      <p:sp>
        <p:nvSpPr>
          <p:cNvPr id="13" name="Дата 12">
            <a:extLst>
              <a:ext uri="{FF2B5EF4-FFF2-40B4-BE49-F238E27FC236}">
                <a16:creationId xmlns:a16="http://schemas.microsoft.com/office/drawing/2014/main" id="{8DD0FB34-082D-8640-9CC8-A5167A98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23F6-7A58-E247-9891-EFC3892EB46C}" type="datetime1">
              <a:rPr lang="ru-RU" smtClean="0"/>
              <a:t>19.10.2022</a:t>
            </a:fld>
            <a:endParaRPr lang="ru-KZ"/>
          </a:p>
        </p:txBody>
      </p:sp>
      <p:graphicFrame>
        <p:nvGraphicFramePr>
          <p:cNvPr id="11" name="Таблица 13">
            <a:extLst>
              <a:ext uri="{FF2B5EF4-FFF2-40B4-BE49-F238E27FC236}">
                <a16:creationId xmlns:a16="http://schemas.microsoft.com/office/drawing/2014/main" id="{E568544C-3698-0577-18CA-BBA5E68D01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122245"/>
              </p:ext>
            </p:extLst>
          </p:nvPr>
        </p:nvGraphicFramePr>
        <p:xfrm>
          <a:off x="848709" y="2115583"/>
          <a:ext cx="105156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63531180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306023571"/>
                    </a:ext>
                  </a:extLst>
                </a:gridCol>
              </a:tblGrid>
              <a:tr h="174482">
                <a:tc>
                  <a:txBody>
                    <a:bodyPr/>
                    <a:lstStyle/>
                    <a:p>
                      <a:endParaRPr lang="kk-K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kk-KZ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312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kk-K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kk-K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774823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82EF022-3E26-BEB6-E982-AE0B1AABA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587" y="2394645"/>
            <a:ext cx="2159000" cy="1828800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6E44F10A-8924-5F9D-9FD3-8186D447C0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2415" y="2485848"/>
            <a:ext cx="1729986" cy="1778667"/>
          </a:xfrm>
          <a:prstGeom prst="rect">
            <a:avLst/>
          </a:prstGeom>
        </p:spPr>
      </p:pic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id="{75D29C03-C8F7-6C0B-6E1A-AE7A33292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477041"/>
              </p:ext>
            </p:extLst>
          </p:nvPr>
        </p:nvGraphicFramePr>
        <p:xfrm>
          <a:off x="990600" y="4395087"/>
          <a:ext cx="9758455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828">
                  <a:extLst>
                    <a:ext uri="{9D8B030D-6E8A-4147-A177-3AD203B41FA5}">
                      <a16:colId xmlns:a16="http://schemas.microsoft.com/office/drawing/2014/main" val="641186861"/>
                    </a:ext>
                  </a:extLst>
                </a:gridCol>
                <a:gridCol w="2535900">
                  <a:extLst>
                    <a:ext uri="{9D8B030D-6E8A-4147-A177-3AD203B41FA5}">
                      <a16:colId xmlns:a16="http://schemas.microsoft.com/office/drawing/2014/main" val="84391698"/>
                    </a:ext>
                  </a:extLst>
                </a:gridCol>
                <a:gridCol w="3726727">
                  <a:extLst>
                    <a:ext uri="{9D8B030D-6E8A-4147-A177-3AD203B41FA5}">
                      <a16:colId xmlns:a16="http://schemas.microsoft.com/office/drawing/2014/main" val="340216039"/>
                    </a:ext>
                  </a:extLst>
                </a:gridCol>
              </a:tblGrid>
              <a:tr h="17784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Professor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Muslum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ARICI, PhD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Kosaeli</a:t>
                      </a:r>
                      <a:r>
                        <a:rPr lang="ru-KZ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University, Engineering Faculty, Mechanical Eng. Dep., Turkey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Professor BRANKO V. DRLJAČA, PhD</a:t>
                      </a:r>
                      <a:r>
                        <a:rPr lang="ru-KZ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just"/>
                      <a:r>
                        <a:rPr lang="sr-Latn-R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r>
                        <a:rPr lang="sr-Latn-R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Latn-R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sr-Latn-R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Priština in Kosovska Mitrovica	</a:t>
                      </a:r>
                      <a:endParaRPr lang="ru-KZ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sr-Latn-R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Faculty</a:t>
                      </a:r>
                      <a:r>
                        <a:rPr lang="sr-Latn-R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Latn-R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sr-Latn-R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Latn-R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lang="sr-Latn-R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Latn-R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sr-Latn-R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Latn-R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Mathematics</a:t>
                      </a:r>
                      <a:r>
                        <a:rPr lang="sr-Latn-R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KZ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sr-Latn-R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Department </a:t>
                      </a:r>
                      <a:r>
                        <a:rPr lang="sr-Latn-R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sr-Latn-R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Latn-R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Physics</a:t>
                      </a:r>
                      <a:r>
                        <a:rPr lang="sr-Latn-R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r-Latn-R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Serbia</a:t>
                      </a:r>
                      <a:endParaRPr lang="ru-KZ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566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495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3D39A99-8E3E-4822-9AAE-DB245CE0A703}"/>
              </a:ext>
            </a:extLst>
          </p:cNvPr>
          <p:cNvSpPr txBox="1">
            <a:spLocks/>
          </p:cNvSpPr>
          <p:nvPr/>
        </p:nvSpPr>
        <p:spPr>
          <a:xfrm>
            <a:off x="336328" y="1295717"/>
            <a:ext cx="11540359" cy="61421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defPPr>
              <a:defRPr lang="ru-KZ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3600" dirty="0"/>
              <a:t>ЦЕЛЬ</a:t>
            </a:r>
            <a:r>
              <a:rPr lang="ru-KZ" sz="3600"/>
              <a:t> </a:t>
            </a:r>
            <a:r>
              <a:rPr lang="ru-RU" sz="3600" dirty="0"/>
              <a:t>ВЕБИНАРА</a:t>
            </a:r>
            <a:r>
              <a:rPr lang="ru-KZ" sz="3600"/>
              <a:t>: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86F78D0-8FFB-48EF-86B2-A4A0F4BF3789}"/>
              </a:ext>
            </a:extLst>
          </p:cNvPr>
          <p:cNvSpPr/>
          <p:nvPr/>
        </p:nvSpPr>
        <p:spPr>
          <a:xfrm>
            <a:off x="0" y="0"/>
            <a:ext cx="12192000" cy="1135117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28000">
                <a:srgbClr val="1773BB"/>
              </a:gs>
              <a:gs pos="74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BB16FC-1B54-4782-B18D-EC071F0F3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36" y="65597"/>
            <a:ext cx="8673947" cy="102198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0825F4-1330-324B-A81C-5548E672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5ACE-F5D2-4519-953E-9A0AC81D3BF4}" type="slidenum">
              <a:rPr lang="ru-KZ" smtClean="0"/>
              <a:t>3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BE2CF1-6D2A-B447-A999-F29DDFD48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035" y="6356350"/>
            <a:ext cx="10827025" cy="365125"/>
          </a:xfrm>
        </p:spPr>
        <p:txBody>
          <a:bodyPr/>
          <a:lstStyle/>
          <a:p>
            <a:r>
              <a:rPr lang="ru-RU" sz="1100"/>
              <a:t>Цифровизация энергетики                  Профессор Утепбергенов И.Т.</a:t>
            </a:r>
            <a:endParaRPr lang="ru-KZ" sz="110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D96C9E3-43C0-A34D-96F9-618E7145E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362827"/>
              </p:ext>
            </p:extLst>
          </p:nvPr>
        </p:nvGraphicFramePr>
        <p:xfrm>
          <a:off x="1006151" y="195747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Дата 7">
            <a:extLst>
              <a:ext uri="{FF2B5EF4-FFF2-40B4-BE49-F238E27FC236}">
                <a16:creationId xmlns:a16="http://schemas.microsoft.com/office/drawing/2014/main" id="{D90631D4-4DF5-BC4C-B297-8075EC283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D3B6-0DC3-E444-BAB2-595FD43B71D0}" type="datetime1">
              <a:rPr lang="ru-RU" smtClean="0"/>
              <a:t>19.10.2022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801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3D39A99-8E3E-4822-9AAE-DB245CE0A703}"/>
              </a:ext>
            </a:extLst>
          </p:cNvPr>
          <p:cNvSpPr txBox="1">
            <a:spLocks/>
          </p:cNvSpPr>
          <p:nvPr/>
        </p:nvSpPr>
        <p:spPr>
          <a:xfrm>
            <a:off x="212035" y="1295717"/>
            <a:ext cx="11540359" cy="79482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KZ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400" dirty="0"/>
              <a:t>Ключевые функции волоконно-оптических датчиков в интеллектуальных структурах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86F78D0-8FFB-48EF-86B2-A4A0F4BF3789}"/>
              </a:ext>
            </a:extLst>
          </p:cNvPr>
          <p:cNvSpPr/>
          <p:nvPr/>
        </p:nvSpPr>
        <p:spPr>
          <a:xfrm>
            <a:off x="0" y="0"/>
            <a:ext cx="12192000" cy="1135117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28000">
                <a:srgbClr val="1773BB"/>
              </a:gs>
              <a:gs pos="74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BB16FC-1B54-4782-B18D-EC071F0F3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36" y="65597"/>
            <a:ext cx="8673947" cy="102198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0825F4-1330-324B-A81C-5548E672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5ACE-F5D2-4519-953E-9A0AC81D3BF4}" type="slidenum">
              <a:rPr lang="ru-KZ" smtClean="0"/>
              <a:t>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BE2CF1-6D2A-B447-A999-F29DDFD48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035" y="6356350"/>
            <a:ext cx="10827025" cy="365125"/>
          </a:xfrm>
        </p:spPr>
        <p:txBody>
          <a:bodyPr/>
          <a:lstStyle/>
          <a:p>
            <a:r>
              <a:rPr lang="ru-RU" sz="1100"/>
              <a:t>Цифровизация энергетики                  Профессор Утепбергенов И.Т.</a:t>
            </a:r>
            <a:endParaRPr lang="ru-KZ" sz="110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15AB5D50-6A7D-3D44-A154-DD1B23DB14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903319"/>
              </p:ext>
            </p:extLst>
          </p:nvPr>
        </p:nvGraphicFramePr>
        <p:xfrm>
          <a:off x="848709" y="2269927"/>
          <a:ext cx="10515600" cy="4086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Дата 12">
            <a:extLst>
              <a:ext uri="{FF2B5EF4-FFF2-40B4-BE49-F238E27FC236}">
                <a16:creationId xmlns:a16="http://schemas.microsoft.com/office/drawing/2014/main" id="{8DD0FB34-082D-8640-9CC8-A5167A98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23F6-7A58-E247-9891-EFC3892EB46C}" type="datetime1">
              <a:rPr lang="ru-RU" smtClean="0"/>
              <a:t>19.10.2022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042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3D39A99-8E3E-4822-9AAE-DB245CE0A703}"/>
              </a:ext>
            </a:extLst>
          </p:cNvPr>
          <p:cNvSpPr txBox="1">
            <a:spLocks/>
          </p:cNvSpPr>
          <p:nvPr/>
        </p:nvSpPr>
        <p:spPr>
          <a:xfrm>
            <a:off x="494409" y="1218416"/>
            <a:ext cx="11540359" cy="79482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KZ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400" dirty="0"/>
              <a:t>Преимущества и недостатки волоконно-оптических датчиков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86F78D0-8FFB-48EF-86B2-A4A0F4BF3789}"/>
              </a:ext>
            </a:extLst>
          </p:cNvPr>
          <p:cNvSpPr/>
          <p:nvPr/>
        </p:nvSpPr>
        <p:spPr>
          <a:xfrm>
            <a:off x="0" y="0"/>
            <a:ext cx="12192000" cy="1135117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28000">
                <a:srgbClr val="1773BB"/>
              </a:gs>
              <a:gs pos="74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BB16FC-1B54-4782-B18D-EC071F0F3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36" y="65597"/>
            <a:ext cx="8673947" cy="102198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0825F4-1330-324B-A81C-5548E672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5ACE-F5D2-4519-953E-9A0AC81D3BF4}" type="slidenum">
              <a:rPr lang="ru-KZ" smtClean="0"/>
              <a:t>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BE2CF1-6D2A-B447-A999-F29DDFD48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035" y="6356350"/>
            <a:ext cx="10827025" cy="365125"/>
          </a:xfrm>
        </p:spPr>
        <p:txBody>
          <a:bodyPr/>
          <a:lstStyle/>
          <a:p>
            <a:r>
              <a:rPr lang="ru-RU" sz="1100"/>
              <a:t>Цифровизация энергетики                  Профессор Утепбергенов И.Т.</a:t>
            </a:r>
            <a:endParaRPr lang="ru-KZ" sz="1100"/>
          </a:p>
        </p:txBody>
      </p:sp>
      <p:sp>
        <p:nvSpPr>
          <p:cNvPr id="13" name="Дата 12">
            <a:extLst>
              <a:ext uri="{FF2B5EF4-FFF2-40B4-BE49-F238E27FC236}">
                <a16:creationId xmlns:a16="http://schemas.microsoft.com/office/drawing/2014/main" id="{8DD0FB34-082D-8640-9CC8-A5167A98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23F6-7A58-E247-9891-EFC3892EB46C}" type="datetime1">
              <a:rPr lang="ru-RU" smtClean="0"/>
              <a:t>19.10.2022</a:t>
            </a:fld>
            <a:endParaRPr lang="ru-KZ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C54848F-4158-F185-82B6-5419B137D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65150"/>
            <a:ext cx="10827025" cy="3694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Преимущества:</a:t>
            </a:r>
          </a:p>
          <a:p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для их использования не требуются электрические кабели, а в производстве используются непроводящие материалы. Это позволяет использовать приборы в местах с повышенным напряжением, где нельзя использовать другие категории датчиков;</a:t>
            </a:r>
          </a:p>
          <a:p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при эксплуатации невозможно образование электрической искры, так что можно применять оптоволоконные датчики в шахтах и на пожароопасных участках;</a:t>
            </a:r>
          </a:p>
          <a:p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такие датчики обеспечивают высокую точность реагирования, даже если они установлены в местах, где существует высокая вероятность удара молнии. Сами по себе они не электризуют среду и никак не влияют на ее рабочие параметры;</a:t>
            </a:r>
            <a:endParaRPr lang="ru-RU" sz="1600" b="1" i="0" dirty="0">
              <a:solidFill>
                <a:srgbClr val="6B6B6B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1600" b="1" i="0" dirty="0">
                <a:solidFill>
                  <a:srgbClr val="6B6B6B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материалы, из которых состоят датчики, не реагируют на воздействие агрессивных веществ и не подвержены коррозии;</a:t>
            </a:r>
            <a:endParaRPr lang="ru-RU" sz="1600" b="1" i="0" dirty="0">
              <a:solidFill>
                <a:srgbClr val="6B6B6B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диапазон допустимых рабочих температур значительно шире, чем у других категорий датчиков;</a:t>
            </a:r>
            <a:r>
              <a:rPr lang="ru-RU" sz="1600" b="1" i="0" dirty="0">
                <a:solidFill>
                  <a:srgbClr val="6B6B6B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 </a:t>
            </a:r>
          </a:p>
          <a:p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возможность мультиплексирования – подключения нескольких оптоволоконных датчиков к одному источнику.</a:t>
            </a:r>
            <a:endParaRPr lang="kk-KZ" sz="1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F2102E-3DDC-2336-FF1E-F7388E59F096}"/>
              </a:ext>
            </a:extLst>
          </p:cNvPr>
          <p:cNvSpPr txBox="1"/>
          <p:nvPr/>
        </p:nvSpPr>
        <p:spPr>
          <a:xfrm>
            <a:off x="1008447" y="5934497"/>
            <a:ext cx="105122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6B6B6B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К минусам можно отнести лишь относительно высокую стоимость и ограниченные возможности применения.</a:t>
            </a:r>
            <a:endParaRPr lang="kk-KZ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12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3D39A99-8E3E-4822-9AAE-DB245CE0A703}"/>
              </a:ext>
            </a:extLst>
          </p:cNvPr>
          <p:cNvSpPr txBox="1">
            <a:spLocks/>
          </p:cNvSpPr>
          <p:nvPr/>
        </p:nvSpPr>
        <p:spPr>
          <a:xfrm>
            <a:off x="336328" y="1295717"/>
            <a:ext cx="11540359" cy="81888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ru-KZ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3600" dirty="0"/>
              <a:t>Технологии, связанные с волоконно-оптическими интеллектуальными</a:t>
            </a:r>
          </a:p>
          <a:p>
            <a:r>
              <a:rPr lang="ru-RU" sz="3600" dirty="0"/>
              <a:t>структурами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86F78D0-8FFB-48EF-86B2-A4A0F4BF3789}"/>
              </a:ext>
            </a:extLst>
          </p:cNvPr>
          <p:cNvSpPr/>
          <p:nvPr/>
        </p:nvSpPr>
        <p:spPr>
          <a:xfrm>
            <a:off x="0" y="0"/>
            <a:ext cx="12192000" cy="1135117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28000">
                <a:srgbClr val="1773BB"/>
              </a:gs>
              <a:gs pos="74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BB16FC-1B54-4782-B18D-EC071F0F3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36" y="65597"/>
            <a:ext cx="8673947" cy="102198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0825F4-1330-324B-A81C-5548E672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5ACE-F5D2-4519-953E-9A0AC81D3BF4}" type="slidenum">
              <a:rPr lang="ru-KZ" smtClean="0"/>
              <a:t>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BE2CF1-6D2A-B447-A999-F29DDFD48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035" y="6356350"/>
            <a:ext cx="10827025" cy="365125"/>
          </a:xfrm>
        </p:spPr>
        <p:txBody>
          <a:bodyPr/>
          <a:lstStyle/>
          <a:p>
            <a:r>
              <a:rPr lang="ru-RU" sz="1100"/>
              <a:t>Цифровизация энергетики                  Профессор Утепбергенов И.Т.</a:t>
            </a:r>
            <a:endParaRPr lang="ru-KZ" sz="1100"/>
          </a:p>
        </p:txBody>
      </p:sp>
      <p:sp>
        <p:nvSpPr>
          <p:cNvPr id="20" name="Дата 19">
            <a:extLst>
              <a:ext uri="{FF2B5EF4-FFF2-40B4-BE49-F238E27FC236}">
                <a16:creationId xmlns:a16="http://schemas.microsoft.com/office/drawing/2014/main" id="{B98A6216-C4EB-5845-9F01-06BB3852B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4DE9-7A74-8542-A563-CC39DA365376}" type="datetime1">
              <a:rPr lang="ru-RU" smtClean="0"/>
              <a:t>19.10.2022</a:t>
            </a:fld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FF6136-3895-D00D-AB47-E95E9C458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873" y="2275206"/>
            <a:ext cx="8048012" cy="33914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66A0F8-ECFF-9CD9-B1D9-568484414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15" y="2665531"/>
            <a:ext cx="2839426" cy="266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9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3D39A99-8E3E-4822-9AAE-DB245CE0A703}"/>
              </a:ext>
            </a:extLst>
          </p:cNvPr>
          <p:cNvSpPr txBox="1">
            <a:spLocks/>
          </p:cNvSpPr>
          <p:nvPr/>
        </p:nvSpPr>
        <p:spPr>
          <a:xfrm>
            <a:off x="336328" y="1295717"/>
            <a:ext cx="11540359" cy="81888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defPPr>
              <a:defRPr lang="ru-KZ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400" dirty="0">
                <a:effectLst/>
              </a:rPr>
              <a:t>Инфракрасный волоконно-оптический датчик для исследования состава технических сред в энергетике </a:t>
            </a:r>
            <a:endParaRPr lang="ru-RU" sz="2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86F78D0-8FFB-48EF-86B2-A4A0F4BF3789}"/>
              </a:ext>
            </a:extLst>
          </p:cNvPr>
          <p:cNvSpPr/>
          <p:nvPr/>
        </p:nvSpPr>
        <p:spPr>
          <a:xfrm>
            <a:off x="0" y="0"/>
            <a:ext cx="12192000" cy="1135117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28000">
                <a:srgbClr val="1773BB"/>
              </a:gs>
              <a:gs pos="74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BB16FC-1B54-4782-B18D-EC071F0F3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36" y="65597"/>
            <a:ext cx="8673947" cy="102198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0825F4-1330-324B-A81C-5548E672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5ACE-F5D2-4519-953E-9A0AC81D3BF4}" type="slidenum">
              <a:rPr lang="ru-KZ" smtClean="0"/>
              <a:t>7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BE2CF1-6D2A-B447-A999-F29DDFD48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035" y="6356350"/>
            <a:ext cx="10827025" cy="365125"/>
          </a:xfrm>
        </p:spPr>
        <p:txBody>
          <a:bodyPr/>
          <a:lstStyle/>
          <a:p>
            <a:r>
              <a:rPr lang="ru-RU" sz="1100" dirty="0"/>
              <a:t>Цифровизация энергетики                  Профессор Утепбергенов И.Т.</a:t>
            </a:r>
            <a:endParaRPr lang="ru-KZ" sz="1100"/>
          </a:p>
        </p:txBody>
      </p:sp>
      <p:sp>
        <p:nvSpPr>
          <p:cNvPr id="20" name="Дата 19">
            <a:extLst>
              <a:ext uri="{FF2B5EF4-FFF2-40B4-BE49-F238E27FC236}">
                <a16:creationId xmlns:a16="http://schemas.microsoft.com/office/drawing/2014/main" id="{B98A6216-C4EB-5845-9F01-06BB3852B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4DE9-7A74-8542-A563-CC39DA365376}" type="datetime1">
              <a:rPr lang="ru-RU" smtClean="0"/>
              <a:t>19.10.2022</a:t>
            </a:fld>
            <a:endParaRPr lang="ru-KZ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04040A-2592-F1BD-29B8-6E0F4A655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28" y="2226161"/>
            <a:ext cx="7772400" cy="26177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1C80D7-3DA9-F7ED-E2E3-200B5E4A5C53}"/>
              </a:ext>
            </a:extLst>
          </p:cNvPr>
          <p:cNvSpPr txBox="1"/>
          <p:nvPr/>
        </p:nvSpPr>
        <p:spPr>
          <a:xfrm>
            <a:off x="8610600" y="2228671"/>
            <a:ext cx="33871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</a:rPr>
              <a:t>Схемы волоконно-оптического датчика: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</a:rPr>
              <a:t>а) схема обработки сигналов;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</a:rPr>
              <a:t>б) оптическая схема 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</a:rPr>
              <a:t>1 – широкополосный источник излучения, 2 – линза, 3, 5 – сборка ИК-световодов, 4 – чувствительный элемент, 6,7 – приемники излучения. 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88655B-3B10-037F-73EE-1FB3BE8554D7}"/>
              </a:ext>
            </a:extLst>
          </p:cNvPr>
          <p:cNvSpPr txBox="1"/>
          <p:nvPr/>
        </p:nvSpPr>
        <p:spPr>
          <a:xfrm>
            <a:off x="336328" y="5276943"/>
            <a:ext cx="11661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</a:rPr>
              <a:t>Инфракрасный ВОД позволяет осуществлять бесконтактное измерение температуры за счет передачи по оптическим каналам теплового поля к чувствительному элементу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1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3D39A99-8E3E-4822-9AAE-DB245CE0A703}"/>
              </a:ext>
            </a:extLst>
          </p:cNvPr>
          <p:cNvSpPr txBox="1">
            <a:spLocks/>
          </p:cNvSpPr>
          <p:nvPr/>
        </p:nvSpPr>
        <p:spPr>
          <a:xfrm>
            <a:off x="336328" y="1295718"/>
            <a:ext cx="11540359" cy="60794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defPPr>
              <a:defRPr lang="ru-KZ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400" dirty="0">
                <a:effectLst/>
              </a:rPr>
              <a:t>Контроль качества отражающей поверхности </a:t>
            </a:r>
            <a:endParaRPr lang="ru-RU" sz="2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86F78D0-8FFB-48EF-86B2-A4A0F4BF3789}"/>
              </a:ext>
            </a:extLst>
          </p:cNvPr>
          <p:cNvSpPr/>
          <p:nvPr/>
        </p:nvSpPr>
        <p:spPr>
          <a:xfrm>
            <a:off x="0" y="0"/>
            <a:ext cx="12192000" cy="1135117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28000">
                <a:srgbClr val="1773BB"/>
              </a:gs>
              <a:gs pos="74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BB16FC-1B54-4782-B18D-EC071F0F3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36" y="65597"/>
            <a:ext cx="8673947" cy="102198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0825F4-1330-324B-A81C-5548E672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5ACE-F5D2-4519-953E-9A0AC81D3BF4}" type="slidenum">
              <a:rPr lang="ru-KZ" smtClean="0"/>
              <a:t>8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BE2CF1-6D2A-B447-A999-F29DDFD48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035" y="6356350"/>
            <a:ext cx="10827025" cy="365125"/>
          </a:xfrm>
        </p:spPr>
        <p:txBody>
          <a:bodyPr/>
          <a:lstStyle/>
          <a:p>
            <a:r>
              <a:rPr lang="ru-RU" sz="1100" dirty="0"/>
              <a:t>Цифровизация энергетики                  Профессор Утепбергенов И.Т.</a:t>
            </a:r>
            <a:endParaRPr lang="ru-KZ" sz="1100"/>
          </a:p>
        </p:txBody>
      </p:sp>
      <p:sp>
        <p:nvSpPr>
          <p:cNvPr id="20" name="Дата 19">
            <a:extLst>
              <a:ext uri="{FF2B5EF4-FFF2-40B4-BE49-F238E27FC236}">
                <a16:creationId xmlns:a16="http://schemas.microsoft.com/office/drawing/2014/main" id="{B98A6216-C4EB-5845-9F01-06BB3852B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4DE9-7A74-8542-A563-CC39DA365376}" type="datetime1">
              <a:rPr lang="ru-RU" smtClean="0"/>
              <a:t>19.10.2022</a:t>
            </a:fld>
            <a:endParaRPr lang="ru-K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DF2C0-195B-ED82-CD66-ED61D4E00D00}"/>
              </a:ext>
            </a:extLst>
          </p:cNvPr>
          <p:cNvSpPr txBox="1"/>
          <p:nvPr/>
        </p:nvSpPr>
        <p:spPr>
          <a:xfrm>
            <a:off x="483471" y="2178771"/>
            <a:ext cx="37265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0" i="0" dirty="0">
                <a:effectLst/>
                <a:latin typeface="Open Sans" panose="020B0606030504020204" pitchFamily="34" charset="0"/>
              </a:rPr>
              <a:t>Состав система технического зрения, участвовавшая в испытаниях:</a:t>
            </a:r>
          </a:p>
          <a:p>
            <a:pPr marL="342900" indent="-342900" algn="l">
              <a:buFont typeface="+mj-lt"/>
              <a:buAutoNum type="arabicParenR"/>
            </a:pPr>
            <a:r>
              <a:rPr lang="ru-RU" sz="1600" b="0" i="0" dirty="0">
                <a:effectLst/>
                <a:latin typeface="Open Sans" panose="020B0606030504020204" pitchFamily="34" charset="0"/>
              </a:rPr>
              <a:t>Контроллер камеры </a:t>
            </a:r>
            <a:r>
              <a:rPr lang="en" sz="1600" b="0" i="0" dirty="0">
                <a:effectLst/>
                <a:latin typeface="Open Sans" panose="020B0606030504020204" pitchFamily="34" charset="0"/>
              </a:rPr>
              <a:t>ZFX-C15-CD</a:t>
            </a:r>
          </a:p>
          <a:p>
            <a:pPr marL="342900" indent="-342900" algn="l">
              <a:buFont typeface="+mj-lt"/>
              <a:buAutoNum type="arabicParenR"/>
            </a:pPr>
            <a:r>
              <a:rPr lang="ru-RU" sz="1600" b="0" i="0" dirty="0">
                <a:effectLst/>
                <a:latin typeface="Open Sans" panose="020B0606030504020204" pitchFamily="34" charset="0"/>
              </a:rPr>
              <a:t>Камера с объективом </a:t>
            </a:r>
            <a:r>
              <a:rPr lang="en" sz="1600" b="0" i="0" dirty="0">
                <a:effectLst/>
                <a:latin typeface="Open Sans" panose="020B0606030504020204" pitchFamily="34" charset="0"/>
              </a:rPr>
              <a:t>ZFX-SC90</a:t>
            </a:r>
          </a:p>
          <a:p>
            <a:pPr marL="342900" indent="-342900" algn="l">
              <a:buFont typeface="+mj-lt"/>
              <a:buAutoNum type="arabicParenR"/>
            </a:pPr>
            <a:r>
              <a:rPr lang="ru-RU" sz="1600" b="0" i="0" dirty="0">
                <a:effectLst/>
                <a:latin typeface="Open Sans" panose="020B0606030504020204" pitchFamily="34" charset="0"/>
              </a:rPr>
              <a:t>Светодиодная подсветка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93A2D9-EBFF-08EB-B86F-0F93D4663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86" y="3929406"/>
            <a:ext cx="2679700" cy="23911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6EB71C-12C7-5AD0-8021-36EE2062AE40}"/>
              </a:ext>
            </a:extLst>
          </p:cNvPr>
          <p:cNvSpPr txBox="1"/>
          <p:nvPr/>
        </p:nvSpPr>
        <p:spPr>
          <a:xfrm>
            <a:off x="3267415" y="3820795"/>
            <a:ext cx="23581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0" i="0" dirty="0">
                <a:effectLst/>
                <a:latin typeface="Open Sans" panose="020B0606030504020204" pitchFamily="34" charset="0"/>
              </a:rPr>
              <a:t>Если поверхность зеркала удовлетворяет в области поиска настроенным критериям брака – выводится общий «положительный сигнал ОК»</a:t>
            </a:r>
            <a:endParaRPr lang="kk-KZ" sz="16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1222C5-51A2-EEE5-0D7C-25F53F73E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022" y="3820795"/>
            <a:ext cx="2635166" cy="23083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A5F0C5-0403-FFD0-F272-6458D59DF2F8}"/>
              </a:ext>
            </a:extLst>
          </p:cNvPr>
          <p:cNvSpPr txBox="1"/>
          <p:nvPr/>
        </p:nvSpPr>
        <p:spPr>
          <a:xfrm>
            <a:off x="8987607" y="3873956"/>
            <a:ext cx="29117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0" i="0" dirty="0">
                <a:effectLst/>
                <a:latin typeface="Open Sans" panose="020B0606030504020204" pitchFamily="34" charset="0"/>
              </a:rPr>
              <a:t>Если в область поиска попал «брак», выводится общий сигнал «</a:t>
            </a:r>
            <a:r>
              <a:rPr lang="en" sz="1600" b="0" i="0" dirty="0">
                <a:effectLst/>
                <a:latin typeface="Open Sans" panose="020B0606030504020204" pitchFamily="34" charset="0"/>
              </a:rPr>
              <a:t>NG», </a:t>
            </a:r>
            <a:r>
              <a:rPr lang="ru-RU" sz="1600" b="0" i="0" dirty="0">
                <a:effectLst/>
                <a:latin typeface="Open Sans" panose="020B0606030504020204" pitchFamily="34" charset="0"/>
              </a:rPr>
              <a:t>причем сама область «брака» подсвечивается перекрестьем.</a:t>
            </a:r>
            <a:endParaRPr lang="kk-KZ" sz="160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9B86A12-25BE-59AB-3F40-F16C65574B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022" y="2084636"/>
            <a:ext cx="3880478" cy="161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3D39A99-8E3E-4822-9AAE-DB245CE0A703}"/>
              </a:ext>
            </a:extLst>
          </p:cNvPr>
          <p:cNvSpPr txBox="1">
            <a:spLocks/>
          </p:cNvSpPr>
          <p:nvPr/>
        </p:nvSpPr>
        <p:spPr>
          <a:xfrm>
            <a:off x="610141" y="1912156"/>
            <a:ext cx="11540359" cy="303368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defPPr>
              <a:defRPr lang="ru-KZ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3600" dirty="0"/>
              <a:t>Благодарю за внимание!</a:t>
            </a:r>
          </a:p>
          <a:p>
            <a:endParaRPr lang="ru-RU" sz="3600" dirty="0"/>
          </a:p>
          <a:p>
            <a:r>
              <a:rPr lang="en-US" sz="3600" dirty="0" err="1"/>
              <a:t>i.utepbergenov@aues.kz</a:t>
            </a:r>
            <a:endParaRPr lang="ru-RU" sz="36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86F78D0-8FFB-48EF-86B2-A4A0F4BF3789}"/>
              </a:ext>
            </a:extLst>
          </p:cNvPr>
          <p:cNvSpPr/>
          <p:nvPr/>
        </p:nvSpPr>
        <p:spPr>
          <a:xfrm>
            <a:off x="0" y="0"/>
            <a:ext cx="12192000" cy="1135117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28000">
                <a:srgbClr val="1773BB"/>
              </a:gs>
              <a:gs pos="74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BB16FC-1B54-4782-B18D-EC071F0F3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36" y="65597"/>
            <a:ext cx="8673947" cy="102198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0825F4-1330-324B-A81C-5548E672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5ACE-F5D2-4519-953E-9A0AC81D3BF4}" type="slidenum">
              <a:rPr lang="ru-KZ" smtClean="0"/>
              <a:t>9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BE2CF1-6D2A-B447-A999-F29DDFD48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035" y="6356350"/>
            <a:ext cx="10827025" cy="365125"/>
          </a:xfrm>
        </p:spPr>
        <p:txBody>
          <a:bodyPr/>
          <a:lstStyle/>
          <a:p>
            <a:r>
              <a:rPr lang="ru-RU" sz="1100"/>
              <a:t>Цифровизация энергетики                  Профессор Утепбергенов И.Т.</a:t>
            </a:r>
            <a:endParaRPr lang="ru-KZ" sz="11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F8152A-A49D-3941-A958-33164FFD97A1}"/>
              </a:ext>
            </a:extLst>
          </p:cNvPr>
          <p:cNvSpPr txBox="1"/>
          <p:nvPr/>
        </p:nvSpPr>
        <p:spPr>
          <a:xfrm>
            <a:off x="1584805" y="23886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E5703B-75DD-3446-8174-85FFF05D5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03D2-AD60-504C-BF7D-831CC557BF38}" type="datetime1">
              <a:rPr lang="ru-RU" smtClean="0"/>
              <a:t>19.10.2022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1576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3925</TotalTime>
  <Words>989</Words>
  <Application>Microsoft Macintosh PowerPoint</Application>
  <PresentationFormat>Широкоэкранный</PresentationFormat>
  <Paragraphs>103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*Cambria-11796-Identity-H</vt:lpstr>
      <vt:lpstr>*Cambria-6534-Identity-H</vt:lpstr>
      <vt:lpstr>*Times New Roman-Bold-6532-Identity-H</vt:lpstr>
      <vt:lpstr>Arial</vt:lpstr>
      <vt:lpstr>Calibri</vt:lpstr>
      <vt:lpstr>Calibri Light</vt:lpstr>
      <vt:lpstr>Cambria Math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asem ibrasheva</dc:creator>
  <cp:keywords/>
  <dc:description/>
  <cp:lastModifiedBy>Irbulat Utepbergenov</cp:lastModifiedBy>
  <cp:revision>313</cp:revision>
  <dcterms:created xsi:type="dcterms:W3CDTF">2021-04-26T16:17:00Z</dcterms:created>
  <dcterms:modified xsi:type="dcterms:W3CDTF">2022-10-19T09:06:08Z</dcterms:modified>
  <cp:category/>
</cp:coreProperties>
</file>