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626" r:id="rId2"/>
    <p:sldId id="627" r:id="rId3"/>
    <p:sldId id="607" r:id="rId4"/>
    <p:sldId id="629" r:id="rId5"/>
    <p:sldId id="644" r:id="rId6"/>
    <p:sldId id="645"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30" r:id="rId20"/>
    <p:sldId id="631" r:id="rId21"/>
    <p:sldId id="632" r:id="rId22"/>
    <p:sldId id="633" r:id="rId23"/>
    <p:sldId id="634" r:id="rId24"/>
    <p:sldId id="659" r:id="rId25"/>
    <p:sldId id="628" r:id="rId26"/>
    <p:sldId id="589" r:id="rId27"/>
    <p:sldId id="590" r:id="rId28"/>
    <p:sldId id="621" r:id="rId29"/>
    <p:sldId id="658" r:id="rId30"/>
    <p:sldId id="548" r:id="rId31"/>
  </p:sldIdLst>
  <p:sldSz cx="9144000" cy="6858000" type="screen4x3"/>
  <p:notesSz cx="6997700" cy="9271000"/>
  <p:defaultTextStyle>
    <a:defPPr>
      <a:defRPr lang="en-US"/>
    </a:defPPr>
    <a:lvl1pPr algn="ctr"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BE1CB"/>
    <a:srgbClr val="CCECFF"/>
    <a:srgbClr val="2A527A"/>
    <a:srgbClr val="406440"/>
    <a:srgbClr val="9F9F55"/>
    <a:srgbClr val="FFCC00"/>
    <a:srgbClr val="E5C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76592" autoAdjust="0"/>
  </p:normalViewPr>
  <p:slideViewPr>
    <p:cSldViewPr>
      <p:cViewPr varScale="1">
        <p:scale>
          <a:sx n="84" d="100"/>
          <a:sy n="84" d="100"/>
        </p:scale>
        <p:origin x="8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04"/>
    </p:cViewPr>
  </p:sorterViewPr>
  <p:notesViewPr>
    <p:cSldViewPr>
      <p:cViewPr>
        <p:scale>
          <a:sx n="100" d="100"/>
          <a:sy n="100" d="100"/>
        </p:scale>
        <p:origin x="-1590" y="-72"/>
      </p:cViewPr>
      <p:guideLst>
        <p:guide orient="horz" pos="2919"/>
        <p:guide pos="22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t" anchorCtr="0" compatLnSpc="1">
            <a:prstTxWarp prst="textNoShape">
              <a:avLst/>
            </a:prstTxWarp>
          </a:bodyPr>
          <a:lstStyle>
            <a:lvl1pPr algn="l" defTabSz="930275" eaLnBrk="1" hangingPunct="1">
              <a:defRPr sz="1200" b="0" smtClean="0">
                <a:latin typeface="Times New Roman" pitchFamily="18" charset="0"/>
              </a:defRPr>
            </a:lvl1pPr>
          </a:lstStyle>
          <a:p>
            <a:pPr>
              <a:defRPr/>
            </a:pPr>
            <a:endParaRPr lang="en-US"/>
          </a:p>
        </p:txBody>
      </p:sp>
      <p:sp>
        <p:nvSpPr>
          <p:cNvPr id="76803" name="Rectangle 3"/>
          <p:cNvSpPr>
            <a:spLocks noGrp="1" noChangeArrowheads="1"/>
          </p:cNvSpPr>
          <p:nvPr>
            <p:ph type="dt" sz="quarter" idx="1"/>
          </p:nvPr>
        </p:nvSpPr>
        <p:spPr bwMode="auto">
          <a:xfrm>
            <a:off x="3967163" y="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t" anchorCtr="0" compatLnSpc="1">
            <a:prstTxWarp prst="textNoShape">
              <a:avLst/>
            </a:prstTxWarp>
          </a:bodyPr>
          <a:lstStyle>
            <a:lvl1pPr algn="r" defTabSz="930275" eaLnBrk="1" hangingPunct="1">
              <a:defRPr sz="1200" b="0" smtClean="0">
                <a:latin typeface="Times New Roman" pitchFamily="18" charset="0"/>
              </a:defRPr>
            </a:lvl1pPr>
          </a:lstStyle>
          <a:p>
            <a:pPr>
              <a:defRPr/>
            </a:pPr>
            <a:endParaRPr lang="en-US"/>
          </a:p>
        </p:txBody>
      </p:sp>
      <p:sp>
        <p:nvSpPr>
          <p:cNvPr id="76804" name="Rectangle 4"/>
          <p:cNvSpPr>
            <a:spLocks noGrp="1" noChangeArrowheads="1"/>
          </p:cNvSpPr>
          <p:nvPr>
            <p:ph type="ftr" sz="quarter" idx="2"/>
          </p:nvPr>
        </p:nvSpPr>
        <p:spPr bwMode="auto">
          <a:xfrm>
            <a:off x="0" y="880745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b" anchorCtr="0" compatLnSpc="1">
            <a:prstTxWarp prst="textNoShape">
              <a:avLst/>
            </a:prstTxWarp>
          </a:bodyPr>
          <a:lstStyle>
            <a:lvl1pPr algn="l" defTabSz="930275" eaLnBrk="1" hangingPunct="1">
              <a:defRPr sz="1200" b="0" smtClean="0">
                <a:latin typeface="Times New Roman" pitchFamily="18" charset="0"/>
              </a:defRPr>
            </a:lvl1pPr>
          </a:lstStyle>
          <a:p>
            <a:pPr>
              <a:defRPr/>
            </a:pPr>
            <a:endParaRPr lang="en-US"/>
          </a:p>
        </p:txBody>
      </p:sp>
      <p:sp>
        <p:nvSpPr>
          <p:cNvPr id="76805" name="Rectangle 5"/>
          <p:cNvSpPr>
            <a:spLocks noGrp="1" noChangeArrowheads="1"/>
          </p:cNvSpPr>
          <p:nvPr>
            <p:ph type="sldNum" sz="quarter" idx="3"/>
          </p:nvPr>
        </p:nvSpPr>
        <p:spPr bwMode="auto">
          <a:xfrm>
            <a:off x="3967163" y="880745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b" anchorCtr="0" compatLnSpc="1">
            <a:prstTxWarp prst="textNoShape">
              <a:avLst/>
            </a:prstTxWarp>
          </a:bodyPr>
          <a:lstStyle>
            <a:lvl1pPr algn="r" defTabSz="930275" eaLnBrk="1" hangingPunct="1">
              <a:defRPr sz="1200" b="0" smtClean="0">
                <a:latin typeface="Times New Roman" pitchFamily="18" charset="0"/>
              </a:defRPr>
            </a:lvl1pPr>
          </a:lstStyle>
          <a:p>
            <a:pPr>
              <a:defRPr/>
            </a:pPr>
            <a:fld id="{9CC06393-8FBD-4850-B891-8F262B2DB423}" type="slidenum">
              <a:rPr lang="en-US"/>
              <a:pPr>
                <a:defRPr/>
              </a:pPr>
              <a:t>‹#›</a:t>
            </a:fld>
            <a:endParaRPr lang="en-US"/>
          </a:p>
        </p:txBody>
      </p:sp>
    </p:spTree>
    <p:extLst>
      <p:ext uri="{BB962C8B-B14F-4D97-AF65-F5344CB8AC3E}">
        <p14:creationId xmlns:p14="http://schemas.microsoft.com/office/powerpoint/2010/main" val="2901759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t" anchorCtr="0" compatLnSpc="1">
            <a:prstTxWarp prst="textNoShape">
              <a:avLst/>
            </a:prstTxWarp>
          </a:bodyPr>
          <a:lstStyle>
            <a:lvl1pPr algn="l" defTabSz="930275" eaLnBrk="1" hangingPunct="1">
              <a:defRPr sz="1200" b="0" smtClean="0">
                <a:latin typeface="Times New Roman" pitchFamily="18" charset="0"/>
              </a:defRPr>
            </a:lvl1pPr>
          </a:lstStyle>
          <a:p>
            <a:pPr>
              <a:defRPr/>
            </a:pPr>
            <a:endParaRPr lang="en-US"/>
          </a:p>
        </p:txBody>
      </p:sp>
      <p:sp>
        <p:nvSpPr>
          <p:cNvPr id="10243" name="Rectangle 3"/>
          <p:cNvSpPr>
            <a:spLocks noGrp="1" noChangeArrowheads="1"/>
          </p:cNvSpPr>
          <p:nvPr>
            <p:ph type="dt" idx="1"/>
          </p:nvPr>
        </p:nvSpPr>
        <p:spPr bwMode="auto">
          <a:xfrm>
            <a:off x="3967163" y="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t" anchorCtr="0" compatLnSpc="1">
            <a:prstTxWarp prst="textNoShape">
              <a:avLst/>
            </a:prstTxWarp>
          </a:bodyPr>
          <a:lstStyle>
            <a:lvl1pPr algn="r" defTabSz="930275" eaLnBrk="1" hangingPunct="1">
              <a:defRPr sz="1200" b="0" smtClean="0">
                <a:latin typeface="Times New Roman" pitchFamily="18"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82688" y="695325"/>
            <a:ext cx="4633912" cy="3475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31863" y="4403725"/>
            <a:ext cx="51339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3" tIns="46467" rIns="92933" bIns="464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60548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90625" y="701675"/>
            <a:ext cx="4618038" cy="3463925"/>
          </a:xfrm>
          <a:solidFill>
            <a:srgbClr val="FFFFFF"/>
          </a:solidFill>
          <a:ln/>
        </p:spPr>
      </p:sp>
      <p:sp>
        <p:nvSpPr>
          <p:cNvPr id="76803" name="Rectangle 3"/>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228600" algn="l"/>
              </a:tabLst>
            </a:pPr>
            <a:endParaRPr lang="sr-Cyrl-CS" altLang="ru-RU" sz="1100" b="1" dirty="0">
              <a:latin typeface="Times" pitchFamily="18" charset="0"/>
            </a:endParaRPr>
          </a:p>
        </p:txBody>
      </p:sp>
      <p:sp>
        <p:nvSpPr>
          <p:cNvPr id="76804"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2	ni.com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160761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24784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194465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402840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83051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529873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56870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656596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55539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70840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r>
              <a:rPr lang="en-US" altLang="ru-RU" sz="1100" dirty="0">
                <a:latin typeface="Times" pitchFamily="18" charset="0"/>
              </a:rPr>
              <a:t>National Instruments LabVIEW is an industry-leading software tool for designing test, measurement, and control systems. Since its introduction in 1986, engineers and scientists worldwide who have relied on NI LabVIEW graphical development for projects throughout the product design cycle have gained improved quality, shorter time to market, and greater engineering and manufacturing efficiency. By using the integrated LabVIEW environment to interface with real-world signals, analyze data for meaningful information, and share results, you can boost productivity throughout your organization. Because LabVIEW has the flexibility of a programming language combined with built-in tools designed specifically for test, measurement, and control, you can create applications that range from simple temperature monitoring to sophisticated simulation and control systems. No matter what your project is, LabVIEW has the tools necessary to make you successful quickly. </a:t>
            </a: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18350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27961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422454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2139220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216584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2688" y="693738"/>
            <a:ext cx="4637087" cy="3478212"/>
          </a:xfrm>
          <a:ln/>
        </p:spPr>
      </p:sp>
      <p:sp>
        <p:nvSpPr>
          <p:cNvPr id="78851" name="Rectangle 3"/>
          <p:cNvSpPr>
            <a:spLocks noGrp="1" noChangeArrowheads="1"/>
          </p:cNvSpPr>
          <p:nvPr>
            <p:ph type="body" idx="1"/>
          </p:nvPr>
        </p:nvSpPr>
        <p:spPr>
          <a:xfrm>
            <a:off x="700088" y="4413250"/>
            <a:ext cx="5597525" cy="4171950"/>
          </a:xfrm>
          <a:noFill/>
        </p:spPr>
        <p:txBody>
          <a:bodyPr/>
          <a:lstStyle/>
          <a:p>
            <a:pPr eaLnBrk="1" hangingPunct="1"/>
            <a:endParaRPr lang="en-US" altLang="ru-RU" sz="1100" dirty="0">
              <a:latin typeface="Times" pitchFamily="18" charset="0"/>
            </a:endParaRPr>
          </a:p>
        </p:txBody>
      </p:sp>
      <p:sp>
        <p:nvSpPr>
          <p:cNvPr id="78852" name="Text Box 4"/>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latin typeface="Arial" charset="0"/>
              </a:rPr>
              <a:t>© </a:t>
            </a:r>
            <a:r>
              <a:rPr lang="en-US" altLang="ru-RU" sz="800" b="0" i="1">
                <a:cs typeface="Times New Roman" pitchFamily="18" charset="0"/>
              </a:rPr>
              <a:t>National Instruments Corporation</a:t>
            </a:r>
            <a:r>
              <a:rPr lang="en-US" altLang="ru-RU" sz="800" b="0" i="1"/>
              <a:t> 	5	 Introduction to LabVIEW Hands-On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2688" y="695325"/>
            <a:ext cx="4635500" cy="3476625"/>
          </a:xfrm>
          <a:ln/>
        </p:spPr>
      </p:sp>
      <p:sp>
        <p:nvSpPr>
          <p:cNvPr id="79875"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9876"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6	ni.com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931863" y="4227513"/>
            <a:ext cx="2566987" cy="4171950"/>
          </a:xfrm>
          <a:noFill/>
        </p:spPr>
        <p:txBody>
          <a:bodyPr/>
          <a:lstStyle/>
          <a:p>
            <a:pPr marL="190500" indent="-190500" eaLnBrk="1" hangingPunct="1">
              <a:tabLst>
                <a:tab pos="228600" algn="l"/>
              </a:tabLst>
            </a:pPr>
            <a:endParaRPr lang="en-US" altLang="ru-RU" dirty="0"/>
          </a:p>
        </p:txBody>
      </p:sp>
      <p:sp>
        <p:nvSpPr>
          <p:cNvPr id="145412" name="Rectangle 4"/>
          <p:cNvSpPr>
            <a:spLocks noChangeArrowheads="1"/>
          </p:cNvSpPr>
          <p:nvPr/>
        </p:nvSpPr>
        <p:spPr bwMode="auto">
          <a:xfrm>
            <a:off x="3462338" y="4227513"/>
            <a:ext cx="2566987"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33" tIns="46467" rIns="92933" bIns="46467"/>
          <a:lstStyle>
            <a:lvl1pPr marL="190500" indent="-190500">
              <a:tabLst>
                <a:tab pos="228600" algn="l"/>
              </a:tabLst>
              <a:defRPr sz="2400" b="1">
                <a:solidFill>
                  <a:schemeClr val="tx1"/>
                </a:solidFill>
                <a:latin typeface="Arial Narrow" pitchFamily="34" charset="0"/>
              </a:defRPr>
            </a:lvl1pPr>
            <a:lvl2pPr marL="382588" indent="-190500">
              <a:tabLst>
                <a:tab pos="228600" algn="l"/>
              </a:tabLst>
              <a:defRPr sz="2400" b="1">
                <a:solidFill>
                  <a:schemeClr val="tx1"/>
                </a:solidFill>
                <a:latin typeface="Arial Narrow" pitchFamily="34" charset="0"/>
              </a:defRPr>
            </a:lvl2pPr>
            <a:lvl3pPr marL="574675" indent="-190500">
              <a:tabLst>
                <a:tab pos="228600" algn="l"/>
              </a:tabLst>
              <a:defRPr sz="2400" b="1">
                <a:solidFill>
                  <a:schemeClr val="tx1"/>
                </a:solidFill>
                <a:latin typeface="Arial Narrow" pitchFamily="34" charset="0"/>
              </a:defRPr>
            </a:lvl3pPr>
            <a:lvl4pPr marL="1600200" indent="-228600">
              <a:tabLst>
                <a:tab pos="228600" algn="l"/>
              </a:tabLst>
              <a:defRPr sz="2400" b="1">
                <a:solidFill>
                  <a:schemeClr val="tx1"/>
                </a:solidFill>
                <a:latin typeface="Arial Narrow" pitchFamily="34" charset="0"/>
              </a:defRPr>
            </a:lvl4pPr>
            <a:lvl5pPr marL="2057400" indent="-228600">
              <a:tabLst>
                <a:tab pos="228600" algn="l"/>
              </a:tabLst>
              <a:defRPr sz="2400" b="1">
                <a:solidFill>
                  <a:schemeClr val="tx1"/>
                </a:solidFill>
                <a:latin typeface="Arial Narrow" pitchFamily="34" charset="0"/>
              </a:defRPr>
            </a:lvl5pPr>
            <a:lvl6pPr marL="2514600" indent="-228600" algn="ctr" eaLnBrk="0" fontAlgn="base" hangingPunct="0">
              <a:spcBef>
                <a:spcPct val="0"/>
              </a:spcBef>
              <a:spcAft>
                <a:spcPct val="0"/>
              </a:spcAft>
              <a:tabLst>
                <a:tab pos="228600" algn="l"/>
              </a:tabLst>
              <a:defRPr sz="2400" b="1">
                <a:solidFill>
                  <a:schemeClr val="tx1"/>
                </a:solidFill>
                <a:latin typeface="Arial Narrow" pitchFamily="34" charset="0"/>
              </a:defRPr>
            </a:lvl6pPr>
            <a:lvl7pPr marL="2971800" indent="-228600" algn="ctr" eaLnBrk="0" fontAlgn="base" hangingPunct="0">
              <a:spcBef>
                <a:spcPct val="0"/>
              </a:spcBef>
              <a:spcAft>
                <a:spcPct val="0"/>
              </a:spcAft>
              <a:tabLst>
                <a:tab pos="228600" algn="l"/>
              </a:tabLst>
              <a:defRPr sz="2400" b="1">
                <a:solidFill>
                  <a:schemeClr val="tx1"/>
                </a:solidFill>
                <a:latin typeface="Arial Narrow" pitchFamily="34" charset="0"/>
              </a:defRPr>
            </a:lvl7pPr>
            <a:lvl8pPr marL="3429000" indent="-228600" algn="ctr" eaLnBrk="0" fontAlgn="base" hangingPunct="0">
              <a:spcBef>
                <a:spcPct val="0"/>
              </a:spcBef>
              <a:spcAft>
                <a:spcPct val="0"/>
              </a:spcAft>
              <a:tabLst>
                <a:tab pos="228600" algn="l"/>
              </a:tabLst>
              <a:defRPr sz="2400" b="1">
                <a:solidFill>
                  <a:schemeClr val="tx1"/>
                </a:solidFill>
                <a:latin typeface="Arial Narrow" pitchFamily="34" charset="0"/>
              </a:defRPr>
            </a:lvl8pPr>
            <a:lvl9pPr marL="3886200" indent="-228600" algn="ctr" eaLnBrk="0" fontAlgn="base" hangingPunct="0">
              <a:spcBef>
                <a:spcPct val="0"/>
              </a:spcBef>
              <a:spcAft>
                <a:spcPct val="0"/>
              </a:spcAft>
              <a:tabLst>
                <a:tab pos="228600" algn="l"/>
              </a:tabLst>
              <a:defRPr sz="2400" b="1">
                <a:solidFill>
                  <a:schemeClr val="tx1"/>
                </a:solidFill>
                <a:latin typeface="Arial Narrow" pitchFamily="34" charset="0"/>
              </a:defRPr>
            </a:lvl9pPr>
          </a:lstStyle>
          <a:p>
            <a:pPr algn="l" eaLnBrk="1" hangingPunct="1">
              <a:spcBef>
                <a:spcPct val="30000"/>
              </a:spcBef>
            </a:pPr>
            <a:r>
              <a:rPr lang="en-US" altLang="ru-RU" sz="1200" b="0">
                <a:latin typeface="Times New Roman" pitchFamily="18" charset="0"/>
              </a:rPr>
              <a:t>4. Ultiboard – PCB Layout</a:t>
            </a:r>
          </a:p>
          <a:p>
            <a:pPr lvl="1" algn="l" eaLnBrk="1" hangingPunct="1">
              <a:spcBef>
                <a:spcPct val="30000"/>
              </a:spcBef>
              <a:buFontTx/>
              <a:buChar char="•"/>
            </a:pPr>
            <a:r>
              <a:rPr lang="en-US" altLang="ru-RU" sz="1200" b="0">
                <a:latin typeface="Times New Roman" pitchFamily="18" charset="0"/>
              </a:rPr>
              <a:t>Integrated with Multisim</a:t>
            </a:r>
          </a:p>
          <a:p>
            <a:pPr lvl="1" algn="l" eaLnBrk="1" hangingPunct="1">
              <a:spcBef>
                <a:spcPct val="30000"/>
              </a:spcBef>
              <a:buFontTx/>
              <a:buChar char="•"/>
            </a:pPr>
            <a:r>
              <a:rPr lang="en-US" altLang="ru-RU" sz="1200" b="0">
                <a:latin typeface="Times New Roman" pitchFamily="18" charset="0"/>
              </a:rPr>
              <a:t>User-friendly interface</a:t>
            </a:r>
          </a:p>
          <a:p>
            <a:pPr lvl="1" algn="l" eaLnBrk="1" hangingPunct="1">
              <a:spcBef>
                <a:spcPct val="30000"/>
              </a:spcBef>
              <a:buFontTx/>
              <a:buChar char="•"/>
            </a:pPr>
            <a:r>
              <a:rPr lang="en-US" altLang="ru-RU" sz="1200" b="0">
                <a:latin typeface="Times New Roman" pitchFamily="18" charset="0"/>
              </a:rPr>
              <a:t>3D view</a:t>
            </a:r>
          </a:p>
          <a:p>
            <a:pPr lvl="1" algn="l" eaLnBrk="1" hangingPunct="1">
              <a:spcBef>
                <a:spcPct val="30000"/>
              </a:spcBef>
              <a:buFontTx/>
              <a:buChar char="•"/>
            </a:pPr>
            <a:r>
              <a:rPr lang="en-US" altLang="ru-RU" sz="1200" b="0">
                <a:latin typeface="Times New Roman" pitchFamily="18" charset="0"/>
              </a:rPr>
              <a:t>Design rule check</a:t>
            </a:r>
          </a:p>
          <a:p>
            <a:pPr lvl="1" algn="l" eaLnBrk="1" hangingPunct="1">
              <a:spcBef>
                <a:spcPct val="30000"/>
              </a:spcBef>
              <a:buFontTx/>
              <a:buChar char="•"/>
            </a:pPr>
            <a:r>
              <a:rPr lang="en-US" altLang="ru-RU" sz="1200" b="0">
                <a:latin typeface="Times New Roman" pitchFamily="18" charset="0"/>
              </a:rPr>
              <a:t>Built-in autorouting</a:t>
            </a:r>
          </a:p>
          <a:p>
            <a:pPr algn="l" eaLnBrk="1" hangingPunct="1">
              <a:spcBef>
                <a:spcPct val="30000"/>
              </a:spcBef>
            </a:pPr>
            <a:r>
              <a:rPr lang="en-US" altLang="ru-RU" sz="1200" b="0">
                <a:latin typeface="Times New Roman" pitchFamily="18" charset="0"/>
              </a:rPr>
              <a:t>5. Elvis – Test</a:t>
            </a:r>
          </a:p>
          <a:p>
            <a:pPr lvl="1" algn="l" eaLnBrk="1" hangingPunct="1">
              <a:spcBef>
                <a:spcPct val="30000"/>
              </a:spcBef>
              <a:buFontTx/>
              <a:buChar char="•"/>
            </a:pPr>
            <a:r>
              <a:rPr lang="en-US" altLang="ru-RU" sz="1200" b="0">
                <a:latin typeface="Times New Roman" pitchFamily="18" charset="0"/>
              </a:rPr>
              <a:t>Instrumentation</a:t>
            </a:r>
          </a:p>
          <a:p>
            <a:pPr lvl="1" algn="l" eaLnBrk="1" hangingPunct="1">
              <a:spcBef>
                <a:spcPct val="30000"/>
              </a:spcBef>
              <a:buFontTx/>
              <a:buChar char="•"/>
            </a:pPr>
            <a:r>
              <a:rPr lang="en-US" altLang="ru-RU" sz="1200" b="0">
                <a:latin typeface="Times New Roman" pitchFamily="18" charset="0"/>
              </a:rPr>
              <a:t>Data acquisition </a:t>
            </a:r>
          </a:p>
          <a:p>
            <a:pPr lvl="1" algn="l" eaLnBrk="1" hangingPunct="1">
              <a:spcBef>
                <a:spcPct val="30000"/>
              </a:spcBef>
              <a:buFontTx/>
              <a:buChar char="•"/>
            </a:pPr>
            <a:r>
              <a:rPr lang="en-US" altLang="ru-RU" sz="1200" b="0">
                <a:latin typeface="Times New Roman" pitchFamily="18" charset="0"/>
              </a:rPr>
              <a:t>Prototyping</a:t>
            </a:r>
          </a:p>
          <a:p>
            <a:pPr algn="l" eaLnBrk="1" hangingPunct="1">
              <a:spcBef>
                <a:spcPct val="30000"/>
              </a:spcBef>
            </a:pPr>
            <a:r>
              <a:rPr lang="en-US" altLang="ru-RU" sz="1200" b="0">
                <a:latin typeface="Times New Roman" pitchFamily="18" charset="0"/>
              </a:rPr>
              <a:t>6. LabVIEW – Compare</a:t>
            </a:r>
          </a:p>
          <a:p>
            <a:pPr lvl="1" algn="l" eaLnBrk="1" hangingPunct="1">
              <a:spcBef>
                <a:spcPct val="30000"/>
              </a:spcBef>
              <a:buFontTx/>
              <a:buChar char="•"/>
            </a:pPr>
            <a:r>
              <a:rPr lang="en-US" altLang="ru-RU" sz="1200" b="0">
                <a:latin typeface="Times New Roman" pitchFamily="18" charset="0"/>
              </a:rPr>
              <a:t>Automatically import:</a:t>
            </a:r>
          </a:p>
          <a:p>
            <a:pPr lvl="2" algn="l" eaLnBrk="1" hangingPunct="1">
              <a:spcBef>
                <a:spcPct val="30000"/>
              </a:spcBef>
              <a:buFont typeface="Times New Roman" pitchFamily="18" charset="0"/>
              <a:buChar char="–"/>
            </a:pPr>
            <a:r>
              <a:rPr lang="en-US" altLang="ru-RU" sz="1200" b="0">
                <a:latin typeface="Times New Roman" pitchFamily="18" charset="0"/>
              </a:rPr>
              <a:t>Multisim virtual data</a:t>
            </a:r>
          </a:p>
          <a:p>
            <a:pPr lvl="2" algn="l" eaLnBrk="1" hangingPunct="1">
              <a:spcBef>
                <a:spcPct val="30000"/>
              </a:spcBef>
              <a:buFont typeface="Times New Roman" pitchFamily="18" charset="0"/>
              <a:buChar char="–"/>
            </a:pPr>
            <a:r>
              <a:rPr lang="en-US" altLang="ru-RU" sz="1200" b="0">
                <a:latin typeface="Times New Roman" pitchFamily="18" charset="0"/>
              </a:rPr>
              <a:t>Elvis real data</a:t>
            </a:r>
          </a:p>
          <a:p>
            <a:pPr lvl="1" algn="l" eaLnBrk="1" hangingPunct="1">
              <a:spcBef>
                <a:spcPct val="30000"/>
              </a:spcBef>
              <a:buFontTx/>
              <a:buChar char="•"/>
            </a:pPr>
            <a:r>
              <a:rPr lang="en-US" altLang="ru-RU" sz="1200" b="0">
                <a:latin typeface="Times New Roman" pitchFamily="18" charset="0"/>
              </a:rPr>
              <a:t>Compare ideal and real data</a:t>
            </a:r>
          </a:p>
          <a:p>
            <a:pPr lvl="1" algn="l" eaLnBrk="1" hangingPunct="1">
              <a:spcBef>
                <a:spcPct val="30000"/>
              </a:spcBef>
              <a:buFontTx/>
              <a:buChar char="•"/>
            </a:pPr>
            <a:endParaRPr lang="en-US" altLang="ru-RU" sz="1200" b="0">
              <a:latin typeface="Times New Roman" pitchFamily="18" charset="0"/>
            </a:endParaRPr>
          </a:p>
        </p:txBody>
      </p:sp>
      <p:sp>
        <p:nvSpPr>
          <p:cNvPr id="145413"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latin typeface="Arial" charset="0"/>
              </a:rPr>
              <a:t>© </a:t>
            </a:r>
            <a:r>
              <a:rPr lang="en-US" altLang="ru-RU" sz="800" b="0" i="1">
                <a:cs typeface="Times New Roman" pitchFamily="18" charset="0"/>
              </a:rPr>
              <a:t>National Instruments Corporation</a:t>
            </a:r>
            <a:r>
              <a:rPr lang="en-US" altLang="ru-RU" sz="800" b="0" i="1"/>
              <a:t> 	81	 Introduction to LabVIEW Hands-On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2688" y="695325"/>
            <a:ext cx="4635500" cy="3476625"/>
          </a:xfrm>
          <a:ln/>
        </p:spPr>
      </p:sp>
      <p:sp>
        <p:nvSpPr>
          <p:cNvPr id="79875"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9876"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6	ni.com</a:t>
            </a:r>
          </a:p>
        </p:txBody>
      </p:sp>
    </p:spTree>
    <p:extLst>
      <p:ext uri="{BB962C8B-B14F-4D97-AF65-F5344CB8AC3E}">
        <p14:creationId xmlns:p14="http://schemas.microsoft.com/office/powerpoint/2010/main" val="1250841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pPr eaLnBrk="1" hangingPunct="1"/>
            <a:endParaRPr lang="sr-Cyrl-CS" altLang="ru-RU"/>
          </a:p>
        </p:txBody>
      </p:sp>
      <p:sp>
        <p:nvSpPr>
          <p:cNvPr id="146436" name="Text Box 4"/>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82	ni.com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59603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236407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205173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408627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90940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41840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ru-RU" sz="1100" dirty="0">
              <a:latin typeface="Times" pitchFamily="18" charset="0"/>
            </a:endParaRPr>
          </a:p>
        </p:txBody>
      </p:sp>
      <p:sp>
        <p:nvSpPr>
          <p:cNvPr id="77828" name="Text Box 5"/>
          <p:cNvSpPr txBox="1">
            <a:spLocks noChangeArrowheads="1"/>
          </p:cNvSpPr>
          <p:nvPr/>
        </p:nvSpPr>
        <p:spPr bwMode="auto">
          <a:xfrm>
            <a:off x="0" y="8870950"/>
            <a:ext cx="69977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715" tIns="51356" rIns="102715" bIns="51356" anchor="b">
            <a:spAutoFit/>
          </a:bodyPr>
          <a:lstStyle>
            <a:lvl1pPr defTabSz="781050">
              <a:tabLst>
                <a:tab pos="230188" algn="l"/>
                <a:tab pos="3408363" algn="ctr"/>
                <a:tab pos="6543675" algn="r"/>
              </a:tabLst>
              <a:defRPr sz="2400" b="1">
                <a:solidFill>
                  <a:schemeClr val="tx1"/>
                </a:solidFill>
                <a:latin typeface="Arial Narrow" pitchFamily="34" charset="0"/>
              </a:defRPr>
            </a:lvl1pPr>
            <a:lvl2pPr marL="742950" indent="-285750" defTabSz="781050">
              <a:tabLst>
                <a:tab pos="230188" algn="l"/>
                <a:tab pos="3408363" algn="ctr"/>
                <a:tab pos="6543675" algn="r"/>
              </a:tabLst>
              <a:defRPr sz="2400" b="1">
                <a:solidFill>
                  <a:schemeClr val="tx1"/>
                </a:solidFill>
                <a:latin typeface="Arial Narrow" pitchFamily="34" charset="0"/>
              </a:defRPr>
            </a:lvl2pPr>
            <a:lvl3pPr marL="1143000" indent="-228600" defTabSz="781050">
              <a:tabLst>
                <a:tab pos="230188" algn="l"/>
                <a:tab pos="3408363" algn="ctr"/>
                <a:tab pos="6543675" algn="r"/>
              </a:tabLst>
              <a:defRPr sz="2400" b="1">
                <a:solidFill>
                  <a:schemeClr val="tx1"/>
                </a:solidFill>
                <a:latin typeface="Arial Narrow" pitchFamily="34" charset="0"/>
              </a:defRPr>
            </a:lvl3pPr>
            <a:lvl4pPr marL="1600200" indent="-228600" defTabSz="781050">
              <a:tabLst>
                <a:tab pos="230188" algn="l"/>
                <a:tab pos="3408363" algn="ctr"/>
                <a:tab pos="6543675" algn="r"/>
              </a:tabLst>
              <a:defRPr sz="2400" b="1">
                <a:solidFill>
                  <a:schemeClr val="tx1"/>
                </a:solidFill>
                <a:latin typeface="Arial Narrow" pitchFamily="34" charset="0"/>
              </a:defRPr>
            </a:lvl4pPr>
            <a:lvl5pPr marL="2057400" indent="-228600" defTabSz="781050">
              <a:tabLst>
                <a:tab pos="230188" algn="l"/>
                <a:tab pos="3408363" algn="ctr"/>
                <a:tab pos="6543675" algn="r"/>
              </a:tabLst>
              <a:defRPr sz="2400" b="1">
                <a:solidFill>
                  <a:schemeClr val="tx1"/>
                </a:solidFill>
                <a:latin typeface="Arial Narrow" pitchFamily="34" charset="0"/>
              </a:defRPr>
            </a:lvl5pPr>
            <a:lvl6pPr marL="25146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6pPr>
            <a:lvl7pPr marL="29718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7pPr>
            <a:lvl8pPr marL="34290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8pPr>
            <a:lvl9pPr marL="3886200" indent="-228600" algn="ctr" defTabSz="781050" eaLnBrk="0" fontAlgn="base" hangingPunct="0">
              <a:spcBef>
                <a:spcPct val="0"/>
              </a:spcBef>
              <a:spcAft>
                <a:spcPct val="0"/>
              </a:spcAft>
              <a:tabLst>
                <a:tab pos="230188" algn="l"/>
                <a:tab pos="3408363" algn="ctr"/>
                <a:tab pos="6543675" algn="r"/>
              </a:tabLst>
              <a:defRPr sz="2400" b="1">
                <a:solidFill>
                  <a:schemeClr val="tx1"/>
                </a:solidFill>
                <a:latin typeface="Arial Narrow" pitchFamily="34" charset="0"/>
              </a:defRPr>
            </a:lvl9pPr>
          </a:lstStyle>
          <a:p>
            <a:pPr algn="l">
              <a:spcBef>
                <a:spcPct val="50000"/>
              </a:spcBef>
            </a:pPr>
            <a:r>
              <a:rPr lang="en-US" altLang="ru-RU" sz="1000" b="0">
                <a:latin typeface="Times New Roman" pitchFamily="18" charset="0"/>
              </a:rPr>
              <a:t>	 </a:t>
            </a:r>
            <a:r>
              <a:rPr lang="en-US" altLang="ru-RU" sz="800" b="0" i="1"/>
              <a:t>Introduction to LabVIEW Hands-On 	4	ni.com</a:t>
            </a:r>
          </a:p>
        </p:txBody>
      </p:sp>
    </p:spTree>
    <p:extLst>
      <p:ext uri="{BB962C8B-B14F-4D97-AF65-F5344CB8AC3E}">
        <p14:creationId xmlns:p14="http://schemas.microsoft.com/office/powerpoint/2010/main" val="3203780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ni.co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hlinkClick r:id="rId3"/>
          </p:cNvPr>
          <p:cNvSpPr>
            <a:spLocks noChangeArrowheads="1"/>
          </p:cNvSpPr>
          <p:nvPr/>
        </p:nvSpPr>
        <p:spPr bwMode="auto">
          <a:xfrm>
            <a:off x="914400" y="6096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endParaRPr lang="ru-RU" altLang="ru-RU"/>
          </a:p>
        </p:txBody>
      </p:sp>
      <p:sp>
        <p:nvSpPr>
          <p:cNvPr id="132099" name="Rectangle 3"/>
          <p:cNvSpPr>
            <a:spLocks noGrp="1" noChangeArrowheads="1"/>
          </p:cNvSpPr>
          <p:nvPr>
            <p:ph type="ctrTitle"/>
          </p:nvPr>
        </p:nvSpPr>
        <p:spPr>
          <a:xfrm>
            <a:off x="457200" y="1981200"/>
            <a:ext cx="8229600" cy="1143000"/>
          </a:xfrm>
        </p:spPr>
        <p:txBody>
          <a:bodyPr/>
          <a:lstStyle>
            <a:lvl1pPr algn="ctr">
              <a:defRPr sz="3800"/>
            </a:lvl1pPr>
          </a:lstStyle>
          <a:p>
            <a:pPr lvl="0"/>
            <a:r>
              <a:rPr lang="en-US" altLang="en-US" noProof="0"/>
              <a:t>Place Presentation Title Here</a:t>
            </a:r>
          </a:p>
        </p:txBody>
      </p:sp>
      <p:sp>
        <p:nvSpPr>
          <p:cNvPr id="132100" name="Rectangle 4"/>
          <p:cNvSpPr>
            <a:spLocks noGrp="1" noChangeArrowheads="1"/>
          </p:cNvSpPr>
          <p:nvPr>
            <p:ph type="subTitle" idx="1"/>
          </p:nvPr>
        </p:nvSpPr>
        <p:spPr>
          <a:xfrm>
            <a:off x="457200" y="3276600"/>
            <a:ext cx="8229600" cy="1752600"/>
          </a:xfrm>
        </p:spPr>
        <p:txBody>
          <a:bodyPr/>
          <a:lstStyle>
            <a:lvl1pPr marL="0" indent="0" algn="ctr">
              <a:buFontTx/>
              <a:buNone/>
              <a:defRPr/>
            </a:lvl1pPr>
          </a:lstStyle>
          <a:p>
            <a:pPr lvl="0"/>
            <a:r>
              <a:rPr lang="en-US" altLang="en-US" noProof="0"/>
              <a:t>Place Presenter Information Here</a:t>
            </a:r>
          </a:p>
        </p:txBody>
      </p:sp>
      <p:sp>
        <p:nvSpPr>
          <p:cNvPr id="6"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7" name="Rectangle 6"/>
          <p:cNvSpPr>
            <a:spLocks noGrp="1" noChangeArrowheads="1"/>
          </p:cNvSpPr>
          <p:nvPr>
            <p:ph type="ftr" sz="quarter" idx="11"/>
          </p:nvPr>
        </p:nvSpPr>
        <p:spPr/>
        <p:txBody>
          <a:bodyPr/>
          <a:lstStyle>
            <a:lvl1pPr>
              <a:defRPr smtClean="0">
                <a:latin typeface="Times" pitchFamily="18" charset="0"/>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smtClean="0"/>
            </a:lvl1pPr>
          </a:lstStyle>
          <a:p>
            <a:pPr>
              <a:defRPr/>
            </a:pPr>
            <a:fld id="{FAE4AA95-8275-423B-9EAF-1AA23EC55DC5}" type="slidenum">
              <a:rPr lang="en-US" altLang="en-US"/>
              <a:pPr>
                <a:defRPr/>
              </a:pPr>
              <a:t>‹#›</a:t>
            </a:fld>
            <a:endParaRPr lang="en-US" altLang="en-US" sz="1400">
              <a:latin typeface="Times" pitchFamily="18" charset="0"/>
            </a:endParaRPr>
          </a:p>
        </p:txBody>
      </p:sp>
    </p:spTree>
    <p:extLst>
      <p:ext uri="{BB962C8B-B14F-4D97-AF65-F5344CB8AC3E}">
        <p14:creationId xmlns:p14="http://schemas.microsoft.com/office/powerpoint/2010/main" val="407466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AD59183-410F-40B9-B789-E6A0A0D58362}" type="slidenum">
              <a:rPr lang="en-US" altLang="en-US"/>
              <a:pPr>
                <a:defRPr/>
              </a:pPr>
              <a:t>‹#›</a:t>
            </a:fld>
            <a:endParaRPr lang="en-US" altLang="en-US"/>
          </a:p>
        </p:txBody>
      </p:sp>
    </p:spTree>
    <p:extLst>
      <p:ext uri="{BB962C8B-B14F-4D97-AF65-F5344CB8AC3E}">
        <p14:creationId xmlns:p14="http://schemas.microsoft.com/office/powerpoint/2010/main" val="362148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52400"/>
            <a:ext cx="21336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81000" y="152400"/>
            <a:ext cx="62484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8A36BAC-C7D8-437B-88BC-ECF6D9575224}" type="slidenum">
              <a:rPr lang="en-US" altLang="en-US"/>
              <a:pPr>
                <a:defRPr/>
              </a:pPr>
              <a:t>‹#›</a:t>
            </a:fld>
            <a:endParaRPr lang="en-US" altLang="en-US"/>
          </a:p>
        </p:txBody>
      </p:sp>
    </p:spTree>
    <p:extLst>
      <p:ext uri="{BB962C8B-B14F-4D97-AF65-F5344CB8AC3E}">
        <p14:creationId xmlns:p14="http://schemas.microsoft.com/office/powerpoint/2010/main" val="233883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8534400" cy="1066800"/>
          </a:xfrm>
        </p:spPr>
        <p:txBody>
          <a:bodyPr/>
          <a:lstStyle/>
          <a:p>
            <a:r>
              <a:rPr lang="ru-RU"/>
              <a:t>Образец заголовка</a:t>
            </a:r>
          </a:p>
        </p:txBody>
      </p:sp>
      <p:sp>
        <p:nvSpPr>
          <p:cNvPr id="3" name="Текст 2"/>
          <p:cNvSpPr>
            <a:spLocks noGrp="1"/>
          </p:cNvSpPr>
          <p:nvPr>
            <p:ph type="body" sz="half" idx="1"/>
          </p:nvPr>
        </p:nvSpPr>
        <p:spPr>
          <a:xfrm>
            <a:off x="381000" y="1295400"/>
            <a:ext cx="41910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724400" y="1295400"/>
            <a:ext cx="41910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724400" y="3505200"/>
            <a:ext cx="4191000" cy="2057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01A7DA45-1F75-4CDB-963E-540EDF1E5A16}" type="slidenum">
              <a:rPr lang="en-US" altLang="en-US"/>
              <a:pPr>
                <a:defRPr/>
              </a:pPr>
              <a:t>‹#›</a:t>
            </a:fld>
            <a:endParaRPr lang="en-US" altLang="en-US"/>
          </a:p>
        </p:txBody>
      </p:sp>
    </p:spTree>
    <p:extLst>
      <p:ext uri="{BB962C8B-B14F-4D97-AF65-F5344CB8AC3E}">
        <p14:creationId xmlns:p14="http://schemas.microsoft.com/office/powerpoint/2010/main" val="2384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8534400" cy="1066800"/>
          </a:xfrm>
        </p:spPr>
        <p:txBody>
          <a:bodyPr/>
          <a:lstStyle/>
          <a:p>
            <a:r>
              <a:rPr lang="ru-RU"/>
              <a:t>Образец заголовка</a:t>
            </a:r>
          </a:p>
        </p:txBody>
      </p:sp>
      <p:sp>
        <p:nvSpPr>
          <p:cNvPr id="3" name="Текст 2"/>
          <p:cNvSpPr>
            <a:spLocks noGrp="1"/>
          </p:cNvSpPr>
          <p:nvPr>
            <p:ph type="body" sz="half" idx="1"/>
          </p:nvPr>
        </p:nvSpPr>
        <p:spPr>
          <a:xfrm>
            <a:off x="381000" y="1295400"/>
            <a:ext cx="41910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724400" y="1295400"/>
            <a:ext cx="41910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FF33E15-F38E-48DA-95E4-C609CE2B8297}" type="slidenum">
              <a:rPr lang="en-US" altLang="en-US"/>
              <a:pPr>
                <a:defRPr/>
              </a:pPr>
              <a:t>‹#›</a:t>
            </a:fld>
            <a:endParaRPr lang="en-US" altLang="en-US"/>
          </a:p>
        </p:txBody>
      </p:sp>
    </p:spTree>
    <p:extLst>
      <p:ext uri="{BB962C8B-B14F-4D97-AF65-F5344CB8AC3E}">
        <p14:creationId xmlns:p14="http://schemas.microsoft.com/office/powerpoint/2010/main" val="396784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52BF52F-7D68-4217-8989-14CA63672B55}" type="slidenum">
              <a:rPr lang="en-US" altLang="en-US"/>
              <a:pPr>
                <a:defRPr/>
              </a:pPr>
              <a:t>‹#›</a:t>
            </a:fld>
            <a:endParaRPr lang="en-US" altLang="en-US"/>
          </a:p>
        </p:txBody>
      </p:sp>
    </p:spTree>
    <p:extLst>
      <p:ext uri="{BB962C8B-B14F-4D97-AF65-F5344CB8AC3E}">
        <p14:creationId xmlns:p14="http://schemas.microsoft.com/office/powerpoint/2010/main" val="34016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EB9B0B-A15E-4D87-9898-C5E3096B0950}" type="slidenum">
              <a:rPr lang="en-US" altLang="en-US"/>
              <a:pPr>
                <a:defRPr/>
              </a:pPr>
              <a:t>‹#›</a:t>
            </a:fld>
            <a:endParaRPr lang="en-US" altLang="en-US"/>
          </a:p>
        </p:txBody>
      </p:sp>
    </p:spTree>
    <p:extLst>
      <p:ext uri="{BB962C8B-B14F-4D97-AF65-F5344CB8AC3E}">
        <p14:creationId xmlns:p14="http://schemas.microsoft.com/office/powerpoint/2010/main" val="419378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810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7244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5653658-6D75-4478-AEDF-F7A34EF077A2}" type="slidenum">
              <a:rPr lang="en-US" altLang="en-US"/>
              <a:pPr>
                <a:defRPr/>
              </a:pPr>
              <a:t>‹#›</a:t>
            </a:fld>
            <a:endParaRPr lang="en-US" altLang="en-US"/>
          </a:p>
        </p:txBody>
      </p:sp>
    </p:spTree>
    <p:extLst>
      <p:ext uri="{BB962C8B-B14F-4D97-AF65-F5344CB8AC3E}">
        <p14:creationId xmlns:p14="http://schemas.microsoft.com/office/powerpoint/2010/main" val="281139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C0F6A863-6CE8-4DF6-B5AD-AEF97F847E59}" type="slidenum">
              <a:rPr lang="en-US" altLang="en-US"/>
              <a:pPr>
                <a:defRPr/>
              </a:pPr>
              <a:t>‹#›</a:t>
            </a:fld>
            <a:endParaRPr lang="en-US" altLang="en-US"/>
          </a:p>
        </p:txBody>
      </p:sp>
    </p:spTree>
    <p:extLst>
      <p:ext uri="{BB962C8B-B14F-4D97-AF65-F5344CB8AC3E}">
        <p14:creationId xmlns:p14="http://schemas.microsoft.com/office/powerpoint/2010/main" val="334064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ED7643B-E8B1-4255-998F-E3B411A4BCBB}" type="slidenum">
              <a:rPr lang="en-US" altLang="en-US"/>
              <a:pPr>
                <a:defRPr/>
              </a:pPr>
              <a:t>‹#›</a:t>
            </a:fld>
            <a:endParaRPr lang="en-US" altLang="en-US"/>
          </a:p>
        </p:txBody>
      </p:sp>
    </p:spTree>
    <p:extLst>
      <p:ext uri="{BB962C8B-B14F-4D97-AF65-F5344CB8AC3E}">
        <p14:creationId xmlns:p14="http://schemas.microsoft.com/office/powerpoint/2010/main" val="20519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BFEA0667-328B-4FFA-8DBF-6A851C825425}" type="slidenum">
              <a:rPr lang="en-US" altLang="en-US"/>
              <a:pPr>
                <a:defRPr/>
              </a:pPr>
              <a:t>‹#›</a:t>
            </a:fld>
            <a:endParaRPr lang="en-US" altLang="en-US"/>
          </a:p>
        </p:txBody>
      </p:sp>
    </p:spTree>
    <p:extLst>
      <p:ext uri="{BB962C8B-B14F-4D97-AF65-F5344CB8AC3E}">
        <p14:creationId xmlns:p14="http://schemas.microsoft.com/office/powerpoint/2010/main" val="220646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3AD326E-65B1-44AD-AA97-2C5E7144AF18}" type="slidenum">
              <a:rPr lang="en-US" altLang="en-US"/>
              <a:pPr>
                <a:defRPr/>
              </a:pPr>
              <a:t>‹#›</a:t>
            </a:fld>
            <a:endParaRPr lang="en-US" altLang="en-US"/>
          </a:p>
        </p:txBody>
      </p:sp>
    </p:spTree>
    <p:extLst>
      <p:ext uri="{BB962C8B-B14F-4D97-AF65-F5344CB8AC3E}">
        <p14:creationId xmlns:p14="http://schemas.microsoft.com/office/powerpoint/2010/main" val="413218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3D7F763-3443-4EA4-857F-128A45237596}" type="slidenum">
              <a:rPr lang="en-US" altLang="en-US"/>
              <a:pPr>
                <a:defRPr/>
              </a:pPr>
              <a:t>‹#›</a:t>
            </a:fld>
            <a:endParaRPr lang="en-US" altLang="en-US"/>
          </a:p>
        </p:txBody>
      </p:sp>
    </p:spTree>
    <p:extLst>
      <p:ext uri="{BB962C8B-B14F-4D97-AF65-F5344CB8AC3E}">
        <p14:creationId xmlns:p14="http://schemas.microsoft.com/office/powerpoint/2010/main" val="357717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ni.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eluther/www.ni.com/" TargetMode="External"/><Relationship Id="rId2" Type="http://schemas.openxmlformats.org/officeDocument/2006/relationships/slideLayout" Target="../slideLayouts/slideLayout2.xml"/><Relationship Id="rId16" Type="http://schemas.openxmlformats.org/officeDocument/2006/relationships/hyperlink" Target="../../eluther/ni.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81000" y="1524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Place Slide Title Here</a:t>
            </a:r>
          </a:p>
        </p:txBody>
      </p:sp>
      <p:sp>
        <p:nvSpPr>
          <p:cNvPr id="1028" name="Rectangle 4"/>
          <p:cNvSpPr>
            <a:spLocks noGrp="1" noChangeArrowheads="1"/>
          </p:cNvSpPr>
          <p:nvPr>
            <p:ph type="body" idx="1"/>
          </p:nvPr>
        </p:nvSpPr>
        <p:spPr bwMode="auto">
          <a:xfrm>
            <a:off x="381000" y="12954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1077" name="Rectangle 5"/>
          <p:cNvSpPr>
            <a:spLocks noGrp="1" noChangeArrowheads="1"/>
          </p:cNvSpPr>
          <p:nvPr>
            <p:ph type="dt" sz="half" idx="2"/>
          </p:nvPr>
        </p:nvSpPr>
        <p:spPr bwMode="auto">
          <a:xfrm>
            <a:off x="8382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900" b="0" i="1" smtClean="0"/>
            </a:lvl1pPr>
          </a:lstStyle>
          <a:p>
            <a:pPr>
              <a:defRPr/>
            </a:pPr>
            <a:endParaRPr lang="en-US" altLang="en-US"/>
          </a:p>
        </p:txBody>
      </p:sp>
      <p:sp>
        <p:nvSpPr>
          <p:cNvPr id="131078" name="Rectangle 6"/>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i="1" smtClean="0"/>
            </a:lvl1pPr>
          </a:lstStyle>
          <a:p>
            <a:pPr>
              <a:defRPr/>
            </a:pPr>
            <a:endParaRPr lang="en-US" altLang="en-US"/>
          </a:p>
        </p:txBody>
      </p:sp>
      <p:sp>
        <p:nvSpPr>
          <p:cNvPr id="131079" name="Rectangle 7"/>
          <p:cNvSpPr>
            <a:spLocks noGrp="1" noChangeArrowheads="1"/>
          </p:cNvSpPr>
          <p:nvPr>
            <p:ph type="sldNum" sz="quarter" idx="4"/>
          </p:nvPr>
        </p:nvSpPr>
        <p:spPr bwMode="auto">
          <a:xfrm>
            <a:off x="0" y="6629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i="1" smtClean="0"/>
            </a:lvl1pPr>
          </a:lstStyle>
          <a:p>
            <a:pPr>
              <a:defRPr/>
            </a:pPr>
            <a:fld id="{8F541438-C852-4CD1-B679-7E8938726C18}" type="slidenum">
              <a:rPr lang="en-US" altLang="en-US"/>
              <a:pPr>
                <a:defRPr/>
              </a:pPr>
              <a:t>‹#›</a:t>
            </a:fld>
            <a:endParaRPr lang="en-US" altLang="en-US"/>
          </a:p>
        </p:txBody>
      </p:sp>
      <p:sp>
        <p:nvSpPr>
          <p:cNvPr id="1032" name="Rectangle 8">
            <a:hlinkClick r:id="rId16" action="ppaction://hlinkfile"/>
          </p:cNvPr>
          <p:cNvSpPr>
            <a:spLocks noChangeArrowheads="1"/>
          </p:cNvSpPr>
          <p:nvPr/>
        </p:nvSpPr>
        <p:spPr bwMode="auto">
          <a:xfrm>
            <a:off x="838200" y="61722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endParaRPr lang="ru-RU" altLang="ru-RU"/>
          </a:p>
        </p:txBody>
      </p:sp>
      <p:sp>
        <p:nvSpPr>
          <p:cNvPr id="1033" name="Rectangle 9">
            <a:hlinkClick r:id="rId17" action="ppaction://hlinkfile"/>
          </p:cNvPr>
          <p:cNvSpPr>
            <a:spLocks noChangeArrowheads="1"/>
          </p:cNvSpPr>
          <p:nvPr/>
        </p:nvSpPr>
        <p:spPr bwMode="auto">
          <a:xfrm>
            <a:off x="914400" y="6096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endParaRPr lang="ru-RU" altLang="ru-RU"/>
          </a:p>
        </p:txBody>
      </p:sp>
      <p:sp>
        <p:nvSpPr>
          <p:cNvPr id="1034" name="Rectangle 10">
            <a:hlinkClick r:id="rId18"/>
          </p:cNvPr>
          <p:cNvSpPr>
            <a:spLocks noChangeArrowheads="1"/>
          </p:cNvSpPr>
          <p:nvPr/>
        </p:nvSpPr>
        <p:spPr bwMode="auto">
          <a:xfrm>
            <a:off x="8382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endParaRPr lang="ru-RU" altLang="ru-RU"/>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174625" indent="-174625" algn="l" rtl="0" eaLnBrk="0" fontAlgn="base" hangingPunct="0">
        <a:spcBef>
          <a:spcPct val="20000"/>
        </a:spcBef>
        <a:spcAft>
          <a:spcPct val="0"/>
        </a:spcAft>
        <a:buChar char="•"/>
        <a:defRPr sz="3200">
          <a:solidFill>
            <a:schemeClr val="tx1"/>
          </a:solidFill>
          <a:latin typeface="+mn-lt"/>
          <a:ea typeface="+mn-ea"/>
          <a:cs typeface="+mn-cs"/>
        </a:defRPr>
      </a:lvl1pPr>
      <a:lvl2pPr marL="508000" indent="-217488" algn="l" rtl="0" eaLnBrk="0" fontAlgn="base" hangingPunct="0">
        <a:spcBef>
          <a:spcPct val="20000"/>
        </a:spcBef>
        <a:spcAft>
          <a:spcPct val="0"/>
        </a:spcAft>
        <a:buChar char="–"/>
        <a:defRPr sz="2800">
          <a:solidFill>
            <a:schemeClr val="tx1"/>
          </a:solidFill>
          <a:latin typeface="+mn-lt"/>
        </a:defRPr>
      </a:lvl2pPr>
      <a:lvl3pPr marL="857250" indent="-176213" algn="l" rtl="0" eaLnBrk="0" fontAlgn="base" hangingPunct="0">
        <a:spcBef>
          <a:spcPct val="20000"/>
        </a:spcBef>
        <a:spcAft>
          <a:spcPct val="0"/>
        </a:spcAft>
        <a:buChar char="•"/>
        <a:defRPr sz="2400">
          <a:solidFill>
            <a:schemeClr val="tx1"/>
          </a:solidFill>
          <a:latin typeface="+mn-lt"/>
        </a:defRPr>
      </a:lvl3pPr>
      <a:lvl4pPr marL="1206500" indent="-234950" algn="l" rtl="0" eaLnBrk="0" fontAlgn="base" hangingPunct="0">
        <a:spcBef>
          <a:spcPct val="20000"/>
        </a:spcBef>
        <a:spcAft>
          <a:spcPct val="0"/>
        </a:spcAft>
        <a:buChar char="–"/>
        <a:defRPr sz="2000">
          <a:solidFill>
            <a:schemeClr val="tx1"/>
          </a:solidFill>
          <a:latin typeface="+mn-lt"/>
        </a:defRPr>
      </a:lvl4pPr>
      <a:lvl5pPr marL="1482725" indent="-161925" algn="l" rtl="0" eaLnBrk="0" fontAlgn="base" hangingPunct="0">
        <a:spcBef>
          <a:spcPct val="20000"/>
        </a:spcBef>
        <a:spcAft>
          <a:spcPct val="0"/>
        </a:spcAft>
        <a:buChar char="»"/>
        <a:defRPr>
          <a:solidFill>
            <a:schemeClr val="tx1"/>
          </a:solidFill>
          <a:latin typeface="+mn-lt"/>
        </a:defRPr>
      </a:lvl5pPr>
      <a:lvl6pPr marL="1939925" indent="-161925" algn="l" rtl="0" fontAlgn="base">
        <a:spcBef>
          <a:spcPct val="20000"/>
        </a:spcBef>
        <a:spcAft>
          <a:spcPct val="0"/>
        </a:spcAft>
        <a:buChar char="»"/>
        <a:defRPr>
          <a:solidFill>
            <a:schemeClr val="tx1"/>
          </a:solidFill>
          <a:latin typeface="+mn-lt"/>
        </a:defRPr>
      </a:lvl6pPr>
      <a:lvl7pPr marL="2397125" indent="-161925" algn="l" rtl="0" fontAlgn="base">
        <a:spcBef>
          <a:spcPct val="20000"/>
        </a:spcBef>
        <a:spcAft>
          <a:spcPct val="0"/>
        </a:spcAft>
        <a:buChar char="»"/>
        <a:defRPr>
          <a:solidFill>
            <a:schemeClr val="tx1"/>
          </a:solidFill>
          <a:latin typeface="+mn-lt"/>
        </a:defRPr>
      </a:lvl7pPr>
      <a:lvl8pPr marL="2854325" indent="-161925" algn="l" rtl="0" fontAlgn="base">
        <a:spcBef>
          <a:spcPct val="20000"/>
        </a:spcBef>
        <a:spcAft>
          <a:spcPct val="0"/>
        </a:spcAft>
        <a:buChar char="»"/>
        <a:defRPr>
          <a:solidFill>
            <a:schemeClr val="tx1"/>
          </a:solidFill>
          <a:latin typeface="+mn-lt"/>
        </a:defRPr>
      </a:lvl8pPr>
      <a:lvl9pPr marL="3311525" indent="-161925" algn="l" rtl="0" fontAlgn="base">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7.xml"/><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hyperlink" Target="https://www.ni.com/ru-ru/support/documentation/supplemental/16/python-resources-for-ni-hardware-and-software.html?cid=Email-7013q0000025KbyAAE-Consideration-Pardot_61417#section-1143405243" TargetMode="External"/><Relationship Id="rId3" Type="http://schemas.openxmlformats.org/officeDocument/2006/relationships/hyperlink" Target="https://www.ni.com/ru-ru/support/documentation/supplemental/16/python-resources-for-ni-hardware-and-software.html?cid=Email-7013q0000025KbyAAE-Consideration-Pardot_61417#section-1398253636" TargetMode="External"/><Relationship Id="rId7" Type="http://schemas.openxmlformats.org/officeDocument/2006/relationships/hyperlink" Target="https://www.ni.com/ru-ru/support/documentation/supplemental/16/python-resources-for-ni-hardware-and-software.html?cid=Email-7013q0000025KbyAAE-Consideration-Pardot_61417#section-139825364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ni.com/ru-ru/support/documentation/supplemental/16/python-resources-for-ni-hardware-and-software.html?cid=Email-7013q0000025KbyAAE-Consideration-Pardot_61417#section-1398253639" TargetMode="External"/><Relationship Id="rId5" Type="http://schemas.openxmlformats.org/officeDocument/2006/relationships/hyperlink" Target="https://www.ni.com/ru-ru/support/documentation/supplemental/16/python-resources-for-ni-hardware-and-software.html?cid=Email-7013q0000025KbyAAE-Consideration-Pardot_61417#section-1398253638" TargetMode="External"/><Relationship Id="rId4" Type="http://schemas.openxmlformats.org/officeDocument/2006/relationships/hyperlink" Target="https://www.ni.com/ru-ru/support/documentation/supplemental/16/python-resources-for-ni-hardware-and-software.html?cid=Email-7013q0000025KbyAAE-Consideration-Pardot_61417#section-1398253637" TargetMode="External"/><Relationship Id="rId9" Type="http://schemas.openxmlformats.org/officeDocument/2006/relationships/hyperlink" Target="https://www.ni.com/ru-ru/support/documentation/supplemental/16/python-resources-for-ni-hardware-and-software.html?cid=Email-7013q0000025KbyAAE-Consideration-Pardot_61417#section--28929179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Прямоугольник 6"/>
          <p:cNvSpPr/>
          <p:nvPr/>
        </p:nvSpPr>
        <p:spPr>
          <a:xfrm>
            <a:off x="315525" y="1375866"/>
            <a:ext cx="8717934" cy="1200329"/>
          </a:xfrm>
          <a:prstGeom prst="rect">
            <a:avLst/>
          </a:prstGeom>
        </p:spPr>
        <p:txBody>
          <a:bodyPr wrap="square">
            <a:spAutoFit/>
          </a:bodyPr>
          <a:lstStyle/>
          <a:p>
            <a:r>
              <a:rPr lang="ru-RU" cap="all" dirty="0" smtClean="0">
                <a:solidFill>
                  <a:srgbClr val="C00000"/>
                </a:solidFill>
              </a:rPr>
              <a:t>новые возможности в «образовании 2023»</a:t>
            </a:r>
          </a:p>
          <a:p>
            <a:r>
              <a:rPr lang="ru-RU" cap="all" dirty="0" smtClean="0">
                <a:solidFill>
                  <a:srgbClr val="C00000"/>
                </a:solidFill>
              </a:rPr>
              <a:t>с применением  достижения Цифровых платформ и технологии</a:t>
            </a:r>
            <a:r>
              <a:rPr lang="en-US" cap="all" dirty="0" smtClean="0">
                <a:solidFill>
                  <a:srgbClr val="C00000"/>
                </a:solidFill>
              </a:rPr>
              <a:t> National Instruments</a:t>
            </a:r>
            <a:endParaRPr lang="ru-RU" cap="all" dirty="0">
              <a:solidFill>
                <a:srgbClr val="C00000"/>
              </a:solidFill>
            </a:endParaRPr>
          </a:p>
        </p:txBody>
      </p:sp>
      <p:sp>
        <p:nvSpPr>
          <p:cNvPr id="9" name="Прямоугольник 8"/>
          <p:cNvSpPr/>
          <p:nvPr/>
        </p:nvSpPr>
        <p:spPr>
          <a:xfrm>
            <a:off x="769905" y="3905557"/>
            <a:ext cx="7951640" cy="830997"/>
          </a:xfrm>
          <a:prstGeom prst="rect">
            <a:avLst/>
          </a:prstGeom>
        </p:spPr>
        <p:txBody>
          <a:bodyPr wrap="square">
            <a:spAutoFit/>
          </a:bodyPr>
          <a:lstStyle/>
          <a:p>
            <a:pPr eaLnBrk="1" hangingPunct="1"/>
            <a:r>
              <a:rPr lang="ru-RU" altLang="ru-RU" kern="0" dirty="0" smtClean="0">
                <a:solidFill>
                  <a:srgbClr val="002060"/>
                </a:solidFill>
              </a:rPr>
              <a:t>Вопросы изучения и применения образовательных и производственных модулей </a:t>
            </a:r>
            <a:r>
              <a:rPr lang="ru-RU" altLang="ru-RU" kern="0" dirty="0">
                <a:solidFill>
                  <a:srgbClr val="002060"/>
                </a:solidFill>
              </a:rPr>
              <a:t>на </a:t>
            </a:r>
            <a:r>
              <a:rPr lang="ru-RU" altLang="ru-RU" kern="0" dirty="0" smtClean="0">
                <a:solidFill>
                  <a:srgbClr val="002060"/>
                </a:solidFill>
              </a:rPr>
              <a:t>базе </a:t>
            </a:r>
            <a:r>
              <a:rPr lang="en-US" altLang="ru-RU" kern="0" dirty="0">
                <a:solidFill>
                  <a:srgbClr val="002060"/>
                </a:solidFill>
              </a:rPr>
              <a:t>NI DAQ </a:t>
            </a:r>
            <a:r>
              <a:rPr lang="kk-KZ" altLang="ru-RU" kern="0" dirty="0" smtClean="0">
                <a:solidFill>
                  <a:srgbClr val="002060"/>
                </a:solidFill>
              </a:rPr>
              <a:t>и</a:t>
            </a:r>
            <a:r>
              <a:rPr lang="en-US" altLang="ru-RU" kern="0" dirty="0" smtClean="0">
                <a:solidFill>
                  <a:srgbClr val="002060"/>
                </a:solidFill>
              </a:rPr>
              <a:t> ELVIS</a:t>
            </a:r>
            <a:endParaRPr lang="ru-RU" altLang="ru-RU" kern="0" dirty="0">
              <a:solidFill>
                <a:srgbClr val="002060"/>
              </a:solidFill>
            </a:endParaRPr>
          </a:p>
        </p:txBody>
      </p:sp>
      <p:sp>
        <p:nvSpPr>
          <p:cNvPr id="10" name="Прямоугольник 9"/>
          <p:cNvSpPr/>
          <p:nvPr/>
        </p:nvSpPr>
        <p:spPr>
          <a:xfrm>
            <a:off x="2229295" y="2984003"/>
            <a:ext cx="5723247" cy="461665"/>
          </a:xfrm>
          <a:prstGeom prst="rect">
            <a:avLst/>
          </a:prstGeom>
        </p:spPr>
        <p:txBody>
          <a:bodyPr wrap="square">
            <a:spAutoFit/>
          </a:bodyPr>
          <a:lstStyle/>
          <a:p>
            <a:pPr eaLnBrk="1" hangingPunct="1"/>
            <a:r>
              <a:rPr lang="ru-RU" altLang="ru-RU" b="0" kern="0" dirty="0" smtClean="0">
                <a:solidFill>
                  <a:srgbClr val="002060"/>
                </a:solidFill>
                <a:latin typeface="+mn-lt"/>
              </a:rPr>
              <a:t>Вебинар 01 </a:t>
            </a:r>
            <a:r>
              <a:rPr lang="ru-RU" altLang="ru-RU" b="0" kern="0" dirty="0" smtClean="0">
                <a:solidFill>
                  <a:srgbClr val="002060"/>
                </a:solidFill>
                <a:latin typeface="+mn-lt"/>
                <a:cs typeface="Arial" panose="020B0604020202020204" pitchFamily="34" charset="0"/>
              </a:rPr>
              <a:t>«</a:t>
            </a:r>
            <a:r>
              <a:rPr lang="ru-RU" dirty="0">
                <a:solidFill>
                  <a:srgbClr val="002060"/>
                </a:solidFill>
                <a:latin typeface="+mn-lt"/>
                <a:cs typeface="Arial" panose="020B0604020202020204" pitchFamily="34" charset="0"/>
              </a:rPr>
              <a:t>ТНИЛ «</a:t>
            </a:r>
            <a:r>
              <a:rPr lang="en-US" dirty="0">
                <a:solidFill>
                  <a:srgbClr val="002060"/>
                </a:solidFill>
                <a:latin typeface="+mn-lt"/>
                <a:cs typeface="Arial" panose="020B0604020202020204" pitchFamily="34" charset="0"/>
              </a:rPr>
              <a:t>CPS</a:t>
            </a:r>
            <a:r>
              <a:rPr lang="ru-RU" dirty="0">
                <a:solidFill>
                  <a:srgbClr val="002060"/>
                </a:solidFill>
                <a:latin typeface="+mn-lt"/>
                <a:cs typeface="Arial" panose="020B0604020202020204" pitchFamily="34" charset="0"/>
              </a:rPr>
              <a:t>&amp;</a:t>
            </a:r>
            <a:r>
              <a:rPr lang="en-US" dirty="0">
                <a:solidFill>
                  <a:srgbClr val="002060"/>
                </a:solidFill>
                <a:latin typeface="+mn-lt"/>
                <a:cs typeface="Arial" panose="020B0604020202020204" pitchFamily="34" charset="0"/>
              </a:rPr>
              <a:t>ST</a:t>
            </a:r>
            <a:r>
              <a:rPr lang="ru-RU" dirty="0" smtClean="0">
                <a:solidFill>
                  <a:srgbClr val="002060"/>
                </a:solidFill>
                <a:latin typeface="+mn-lt"/>
                <a:cs typeface="Arial" panose="020B0604020202020204" pitchFamily="34" charset="0"/>
              </a:rPr>
              <a:t>»</a:t>
            </a:r>
            <a:endParaRPr lang="ru-RU" altLang="ru-RU" b="0" kern="0" dirty="0" smtClean="0">
              <a:solidFill>
                <a:srgbClr val="002060"/>
              </a:solidFill>
              <a:latin typeface="+mn-lt"/>
              <a:cs typeface="Arial" panose="020B0604020202020204" pitchFamily="34" charset="0"/>
            </a:endParaRPr>
          </a:p>
        </p:txBody>
      </p:sp>
      <p:sp>
        <p:nvSpPr>
          <p:cNvPr id="11" name="Прямоугольник 10"/>
          <p:cNvSpPr/>
          <p:nvPr/>
        </p:nvSpPr>
        <p:spPr>
          <a:xfrm>
            <a:off x="7088429" y="5310845"/>
            <a:ext cx="2055571" cy="523220"/>
          </a:xfrm>
          <a:prstGeom prst="rect">
            <a:avLst/>
          </a:prstGeom>
        </p:spPr>
        <p:txBody>
          <a:bodyPr wrap="square">
            <a:spAutoFit/>
          </a:bodyPr>
          <a:lstStyle/>
          <a:p>
            <a:pPr algn="r" eaLnBrk="1" hangingPunct="1"/>
            <a:r>
              <a:rPr lang="en-US" altLang="ru-RU" sz="1400" b="0" kern="0" dirty="0" smtClean="0">
                <a:solidFill>
                  <a:srgbClr val="0070C0"/>
                </a:solidFill>
              </a:rPr>
              <a:t>s.kulmamirov@aues.kz</a:t>
            </a:r>
            <a:r>
              <a:rPr lang="en-US" altLang="ru-RU" sz="1400" b="0" kern="0" dirty="0" smtClean="0">
                <a:solidFill>
                  <a:srgbClr val="002060"/>
                </a:solidFill>
              </a:rPr>
              <a:t>,</a:t>
            </a:r>
          </a:p>
          <a:p>
            <a:pPr algn="r" eaLnBrk="1" hangingPunct="1"/>
            <a:r>
              <a:rPr lang="ru-RU" altLang="ru-RU" sz="1400" b="0" kern="0" dirty="0" smtClean="0">
                <a:solidFill>
                  <a:srgbClr val="002060"/>
                </a:solidFill>
              </a:rPr>
              <a:t> </a:t>
            </a:r>
            <a:r>
              <a:rPr lang="ru-RU" altLang="ru-RU" sz="1400" b="0" kern="0" dirty="0" smtClean="0">
                <a:solidFill>
                  <a:srgbClr val="0070C0"/>
                </a:solidFill>
              </a:rPr>
              <a:t>тел</a:t>
            </a:r>
            <a:r>
              <a:rPr lang="ru-RU" altLang="ru-RU" sz="1400" b="0" kern="0" dirty="0">
                <a:solidFill>
                  <a:srgbClr val="0070C0"/>
                </a:solidFill>
              </a:rPr>
              <a:t>. </a:t>
            </a:r>
            <a:r>
              <a:rPr lang="en-US" altLang="ru-RU" sz="1400" b="0" kern="0" dirty="0">
                <a:solidFill>
                  <a:srgbClr val="0070C0"/>
                </a:solidFill>
              </a:rPr>
              <a:t>+7 </a:t>
            </a:r>
            <a:r>
              <a:rPr lang="en-US" altLang="ru-RU" sz="1400" b="0" kern="0" dirty="0" smtClean="0">
                <a:solidFill>
                  <a:srgbClr val="0070C0"/>
                </a:solidFill>
              </a:rPr>
              <a:t> 778 874 0526</a:t>
            </a:r>
            <a:endParaRPr lang="ru-RU" altLang="ru-RU" sz="1400" kern="0" dirty="0">
              <a:solidFill>
                <a:srgbClr val="0070C0"/>
              </a:solidFill>
            </a:endParaRPr>
          </a:p>
        </p:txBody>
      </p:sp>
      <p:sp>
        <p:nvSpPr>
          <p:cNvPr id="12" name="Прямоугольник 11"/>
          <p:cNvSpPr/>
          <p:nvPr/>
        </p:nvSpPr>
        <p:spPr>
          <a:xfrm>
            <a:off x="7695540" y="866782"/>
            <a:ext cx="1300356" cy="369332"/>
          </a:xfrm>
          <a:prstGeom prst="rect">
            <a:avLst/>
          </a:prstGeom>
        </p:spPr>
        <p:txBody>
          <a:bodyPr wrap="none">
            <a:spAutoFit/>
          </a:bodyPr>
          <a:lstStyle/>
          <a:p>
            <a:r>
              <a:rPr lang="en-US" altLang="ru-RU" sz="1800" b="0" kern="0" dirty="0" err="1" smtClean="0">
                <a:solidFill>
                  <a:srgbClr val="0070C0"/>
                </a:solidFill>
              </a:rPr>
              <a:t>russia</a:t>
            </a:r>
            <a:r>
              <a:rPr lang="ru-RU" altLang="ru-RU" sz="1800" b="0" kern="0" dirty="0">
                <a:solidFill>
                  <a:srgbClr val="0070C0"/>
                </a:solidFill>
              </a:rPr>
              <a:t>/</a:t>
            </a:r>
            <a:r>
              <a:rPr lang="en-US" altLang="ru-RU" sz="1800" b="0" kern="0" dirty="0">
                <a:solidFill>
                  <a:srgbClr val="0070C0"/>
                </a:solidFill>
              </a:rPr>
              <a:t>ni.com</a:t>
            </a:r>
            <a:endParaRPr lang="ru-RU" sz="1800" dirty="0"/>
          </a:p>
        </p:txBody>
      </p:sp>
      <p:pic>
        <p:nvPicPr>
          <p:cNvPr id="14" name="Picture 10" descr="LabVIEW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525" y="338878"/>
            <a:ext cx="2704371" cy="57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99" y="343893"/>
            <a:ext cx="1974470" cy="64932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533" y="6072731"/>
            <a:ext cx="930602" cy="604097"/>
          </a:xfrm>
          <a:prstGeom prst="rect">
            <a:avLst/>
          </a:prstGeom>
        </p:spPr>
      </p:pic>
      <p:sp>
        <p:nvSpPr>
          <p:cNvPr id="16" name="Прямоугольник 15"/>
          <p:cNvSpPr/>
          <p:nvPr/>
        </p:nvSpPr>
        <p:spPr>
          <a:xfrm>
            <a:off x="1524377" y="716963"/>
            <a:ext cx="838692" cy="369332"/>
          </a:xfrm>
          <a:prstGeom prst="rect">
            <a:avLst/>
          </a:prstGeom>
        </p:spPr>
        <p:txBody>
          <a:bodyPr wrap="none">
            <a:spAutoFit/>
          </a:bodyPr>
          <a:lstStyle/>
          <a:p>
            <a:r>
              <a:rPr lang="en-US" altLang="ru-RU" sz="1800" b="0" kern="0" dirty="0" smtClean="0">
                <a:solidFill>
                  <a:srgbClr val="0070C0"/>
                </a:solidFill>
              </a:rPr>
              <a:t>aues.kz</a:t>
            </a:r>
            <a:endParaRPr lang="ru-RU" sz="1800" dirty="0"/>
          </a:p>
        </p:txBody>
      </p:sp>
      <p:sp>
        <p:nvSpPr>
          <p:cNvPr id="17" name="Прямоугольник 16"/>
          <p:cNvSpPr/>
          <p:nvPr/>
        </p:nvSpPr>
        <p:spPr>
          <a:xfrm>
            <a:off x="424032" y="5362823"/>
            <a:ext cx="1305997" cy="523220"/>
          </a:xfrm>
          <a:prstGeom prst="rect">
            <a:avLst/>
          </a:prstGeom>
        </p:spPr>
        <p:txBody>
          <a:bodyPr wrap="square">
            <a:spAutoFit/>
          </a:bodyPr>
          <a:lstStyle/>
          <a:p>
            <a:pPr algn="l" eaLnBrk="1" hangingPunct="1"/>
            <a:r>
              <a:rPr lang="en-US" altLang="ru-RU" sz="1400" kern="0" dirty="0" smtClean="0">
                <a:solidFill>
                  <a:srgbClr val="0070C0"/>
                </a:solidFill>
              </a:rPr>
              <a:t>29</a:t>
            </a:r>
            <a:r>
              <a:rPr lang="ru-RU" altLang="ru-RU" sz="1400" kern="0" dirty="0" smtClean="0">
                <a:solidFill>
                  <a:srgbClr val="0070C0"/>
                </a:solidFill>
              </a:rPr>
              <a:t>.09.2022,</a:t>
            </a:r>
          </a:p>
          <a:p>
            <a:pPr algn="l" eaLnBrk="1" hangingPunct="1"/>
            <a:r>
              <a:rPr lang="ru-RU" altLang="ru-RU" sz="1400" kern="0" dirty="0" err="1" smtClean="0">
                <a:solidFill>
                  <a:srgbClr val="0070C0"/>
                </a:solidFill>
              </a:rPr>
              <a:t>Чт</a:t>
            </a:r>
            <a:r>
              <a:rPr lang="ru-RU" altLang="ru-RU" sz="1400" kern="0" dirty="0" smtClean="0">
                <a:solidFill>
                  <a:srgbClr val="0070C0"/>
                </a:solidFill>
              </a:rPr>
              <a:t>, 16-00 час.</a:t>
            </a:r>
            <a:endParaRPr lang="ru-RU" altLang="ru-RU" sz="1400" kern="0" dirty="0">
              <a:solidFill>
                <a:srgbClr val="0070C0"/>
              </a:solidFill>
            </a:endParaRPr>
          </a:p>
        </p:txBody>
      </p:sp>
    </p:spTree>
    <p:extLst>
      <p:ext uri="{BB962C8B-B14F-4D97-AF65-F5344CB8AC3E}">
        <p14:creationId xmlns:p14="http://schemas.microsoft.com/office/powerpoint/2010/main" val="401019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4260" y="377315"/>
            <a:ext cx="8534400" cy="8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a:lstStyle>
          <a:p>
            <a:pPr algn="ctr" eaLnBrk="1" hangingPunct="1"/>
            <a:r>
              <a:rPr lang="ru-RU" altLang="ru-RU" sz="2200" kern="0" dirty="0" err="1" smtClean="0">
                <a:solidFill>
                  <a:srgbClr val="002060"/>
                </a:solidFill>
              </a:rPr>
              <a:t>Коллаборация</a:t>
            </a:r>
            <a:r>
              <a:rPr lang="ru-RU" altLang="ru-RU" sz="2200" kern="0" dirty="0" smtClean="0">
                <a:solidFill>
                  <a:srgbClr val="002060"/>
                </a:solidFill>
              </a:rPr>
              <a:t> новых технологий (6G, ADAS, IoT) стимулирует инновации и вносит положительный эффект в экономике.</a:t>
            </a:r>
            <a:endParaRPr lang="ru-RU" altLang="ru-RU" sz="2200" kern="0" dirty="0">
              <a:solidFill>
                <a:srgbClr val="002060"/>
              </a:solidFill>
            </a:endParaRPr>
          </a:p>
        </p:txBody>
      </p:sp>
      <p:pic>
        <p:nvPicPr>
          <p:cNvPr id="3" name="Рисунок 2"/>
          <p:cNvPicPr>
            <a:picLocks noChangeAspect="1"/>
          </p:cNvPicPr>
          <p:nvPr/>
        </p:nvPicPr>
        <p:blipFill>
          <a:blip r:embed="rId3"/>
          <a:stretch>
            <a:fillRect/>
          </a:stretch>
        </p:blipFill>
        <p:spPr>
          <a:xfrm>
            <a:off x="486742" y="1739180"/>
            <a:ext cx="8409436" cy="3418045"/>
          </a:xfrm>
          <a:prstGeom prst="rect">
            <a:avLst/>
          </a:prstGeom>
        </p:spPr>
      </p:pic>
    </p:spTree>
    <p:extLst>
      <p:ext uri="{BB962C8B-B14F-4D97-AF65-F5344CB8AC3E}">
        <p14:creationId xmlns:p14="http://schemas.microsoft.com/office/powerpoint/2010/main" val="272151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862600"/>
          </a:xfrm>
        </p:spPr>
        <p:txBody>
          <a:bodyPr/>
          <a:lstStyle/>
          <a:p>
            <a:pPr algn="ctr" eaLnBrk="1" hangingPunct="1"/>
            <a:r>
              <a:rPr lang="ru-RU" altLang="ru-RU" sz="3200" dirty="0">
                <a:solidFill>
                  <a:srgbClr val="002060"/>
                </a:solidFill>
              </a:rPr>
              <a:t>Новые возможности </a:t>
            </a:r>
            <a:r>
              <a:rPr lang="ru-RU" altLang="ru-RU" sz="3200" dirty="0" smtClean="0">
                <a:solidFill>
                  <a:srgbClr val="002060"/>
                </a:solidFill>
              </a:rPr>
              <a:t>университета</a:t>
            </a:r>
            <a:br>
              <a:rPr lang="ru-RU" altLang="ru-RU" sz="3200" dirty="0" smtClean="0">
                <a:solidFill>
                  <a:srgbClr val="002060"/>
                </a:solidFill>
              </a:rPr>
            </a:br>
            <a:r>
              <a:rPr lang="ru-RU" altLang="ru-RU" sz="3200" dirty="0" smtClean="0">
                <a:solidFill>
                  <a:srgbClr val="002060"/>
                </a:solidFill>
              </a:rPr>
              <a:t>в учебном процессе на </a:t>
            </a:r>
            <a:r>
              <a:rPr lang="ru-RU" altLang="ru-RU" sz="3200" dirty="0" smtClean="0">
                <a:solidFill>
                  <a:srgbClr val="002060"/>
                </a:solidFill>
              </a:rPr>
              <a:t>период 2022 -</a:t>
            </a:r>
            <a:r>
              <a:rPr lang="ru-RU" altLang="ru-RU" sz="3200" dirty="0" smtClean="0">
                <a:solidFill>
                  <a:srgbClr val="002060"/>
                </a:solidFill>
              </a:rPr>
              <a:t>2023 г.</a:t>
            </a:r>
            <a:endParaRPr lang="en-US" altLang="ru-RU" sz="3200" dirty="0">
              <a:solidFill>
                <a:srgbClr val="002060"/>
              </a:solidFill>
            </a:endParaRPr>
          </a:p>
        </p:txBody>
      </p:sp>
      <p:pic>
        <p:nvPicPr>
          <p:cNvPr id="2" name="Рисунок 1"/>
          <p:cNvPicPr>
            <a:picLocks noChangeAspect="1"/>
          </p:cNvPicPr>
          <p:nvPr/>
        </p:nvPicPr>
        <p:blipFill>
          <a:blip r:embed="rId3"/>
          <a:stretch>
            <a:fillRect/>
          </a:stretch>
        </p:blipFill>
        <p:spPr>
          <a:xfrm>
            <a:off x="381000" y="1393533"/>
            <a:ext cx="5027848" cy="1459391"/>
          </a:xfrm>
          <a:prstGeom prst="rect">
            <a:avLst/>
          </a:prstGeom>
        </p:spPr>
      </p:pic>
      <p:sp>
        <p:nvSpPr>
          <p:cNvPr id="3" name="Прямоугольник 2"/>
          <p:cNvSpPr/>
          <p:nvPr/>
        </p:nvSpPr>
        <p:spPr>
          <a:xfrm>
            <a:off x="5800960" y="1523063"/>
            <a:ext cx="2787653" cy="1200329"/>
          </a:xfrm>
          <a:prstGeom prst="rect">
            <a:avLst/>
          </a:prstGeom>
        </p:spPr>
        <p:txBody>
          <a:bodyPr wrap="square">
            <a:spAutoFit/>
          </a:bodyPr>
          <a:lstStyle/>
          <a:p>
            <a:pPr algn="l"/>
            <a:r>
              <a:rPr lang="ru-RU" sz="1800" dirty="0" smtClean="0">
                <a:solidFill>
                  <a:srgbClr val="0070C0"/>
                </a:solidFill>
              </a:rPr>
              <a:t>Следует научить будущих бакалавров и магистров</a:t>
            </a:r>
            <a:r>
              <a:rPr lang="ru-RU" sz="1800" dirty="0" smtClean="0">
                <a:solidFill>
                  <a:srgbClr val="0070C0"/>
                </a:solidFill>
              </a:rPr>
              <a:t>, как </a:t>
            </a:r>
            <a:r>
              <a:rPr lang="ru-RU" sz="1800" dirty="0">
                <a:solidFill>
                  <a:srgbClr val="0070C0"/>
                </a:solidFill>
              </a:rPr>
              <a:t>применять </a:t>
            </a:r>
            <a:r>
              <a:rPr lang="ru-RU" sz="1800" dirty="0" smtClean="0">
                <a:solidFill>
                  <a:srgbClr val="0070C0"/>
                </a:solidFill>
              </a:rPr>
              <a:t>такие новые технологии</a:t>
            </a:r>
            <a:endParaRPr lang="ru-RU" sz="1800" dirty="0">
              <a:solidFill>
                <a:srgbClr val="0070C0"/>
              </a:solidFill>
            </a:endParaRPr>
          </a:p>
        </p:txBody>
      </p:sp>
      <p:sp>
        <p:nvSpPr>
          <p:cNvPr id="4" name="Прямоугольник 3"/>
          <p:cNvSpPr/>
          <p:nvPr/>
        </p:nvSpPr>
        <p:spPr>
          <a:xfrm>
            <a:off x="381000" y="3013502"/>
            <a:ext cx="8534400" cy="461665"/>
          </a:xfrm>
          <a:prstGeom prst="rect">
            <a:avLst/>
          </a:prstGeom>
        </p:spPr>
        <p:txBody>
          <a:bodyPr wrap="square">
            <a:spAutoFit/>
          </a:bodyPr>
          <a:lstStyle/>
          <a:p>
            <a:r>
              <a:rPr lang="ru-RU" dirty="0">
                <a:solidFill>
                  <a:srgbClr val="002060"/>
                </a:solidFill>
              </a:rPr>
              <a:t>Эволюция инженерного образования</a:t>
            </a:r>
          </a:p>
        </p:txBody>
      </p:sp>
      <p:pic>
        <p:nvPicPr>
          <p:cNvPr id="5" name="Рисунок 4"/>
          <p:cNvPicPr>
            <a:picLocks noChangeAspect="1"/>
          </p:cNvPicPr>
          <p:nvPr/>
        </p:nvPicPr>
        <p:blipFill>
          <a:blip r:embed="rId4"/>
          <a:stretch>
            <a:fillRect/>
          </a:stretch>
        </p:blipFill>
        <p:spPr>
          <a:xfrm>
            <a:off x="381000" y="3581714"/>
            <a:ext cx="8534400" cy="2164167"/>
          </a:xfrm>
          <a:prstGeom prst="rect">
            <a:avLst/>
          </a:prstGeom>
        </p:spPr>
      </p:pic>
    </p:spTree>
    <p:extLst>
      <p:ext uri="{BB962C8B-B14F-4D97-AF65-F5344CB8AC3E}">
        <p14:creationId xmlns:p14="http://schemas.microsoft.com/office/powerpoint/2010/main" val="267746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8525" y="356600"/>
            <a:ext cx="8534400" cy="422455"/>
          </a:xfrm>
        </p:spPr>
        <p:txBody>
          <a:bodyPr/>
          <a:lstStyle/>
          <a:p>
            <a:pPr algn="ctr" eaLnBrk="1" hangingPunct="1"/>
            <a:r>
              <a:rPr lang="en-US" altLang="ru-RU" dirty="0">
                <a:solidFill>
                  <a:srgbClr val="002060"/>
                </a:solidFill>
              </a:rPr>
              <a:t>Impact on Student Engagement &amp; Retention</a:t>
            </a:r>
          </a:p>
        </p:txBody>
      </p:sp>
      <p:pic>
        <p:nvPicPr>
          <p:cNvPr id="2" name="Рисунок 1"/>
          <p:cNvPicPr>
            <a:picLocks noChangeAspect="1"/>
          </p:cNvPicPr>
          <p:nvPr/>
        </p:nvPicPr>
        <p:blipFill>
          <a:blip r:embed="rId3"/>
          <a:stretch>
            <a:fillRect/>
          </a:stretch>
        </p:blipFill>
        <p:spPr>
          <a:xfrm>
            <a:off x="478525" y="855865"/>
            <a:ext cx="8534400" cy="2841969"/>
          </a:xfrm>
          <a:prstGeom prst="rect">
            <a:avLst/>
          </a:prstGeom>
        </p:spPr>
      </p:pic>
      <p:pic>
        <p:nvPicPr>
          <p:cNvPr id="3" name="Рисунок 2"/>
          <p:cNvPicPr>
            <a:picLocks noChangeAspect="1"/>
          </p:cNvPicPr>
          <p:nvPr/>
        </p:nvPicPr>
        <p:blipFill>
          <a:blip r:embed="rId4"/>
          <a:stretch>
            <a:fillRect/>
          </a:stretch>
        </p:blipFill>
        <p:spPr>
          <a:xfrm>
            <a:off x="364000" y="3851455"/>
            <a:ext cx="8648925" cy="2036519"/>
          </a:xfrm>
          <a:prstGeom prst="rect">
            <a:avLst/>
          </a:prstGeom>
        </p:spPr>
      </p:pic>
    </p:spTree>
    <p:extLst>
      <p:ext uri="{BB962C8B-B14F-4D97-AF65-F5344CB8AC3E}">
        <p14:creationId xmlns:p14="http://schemas.microsoft.com/office/powerpoint/2010/main" val="299248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384050"/>
          </a:xfrm>
        </p:spPr>
        <p:txBody>
          <a:bodyPr/>
          <a:lstStyle/>
          <a:p>
            <a:pPr algn="ctr" eaLnBrk="1" hangingPunct="1"/>
            <a:r>
              <a:rPr lang="ru-RU" altLang="ru-RU" sz="2400" dirty="0">
                <a:solidFill>
                  <a:srgbClr val="002060"/>
                </a:solidFill>
              </a:rPr>
              <a:t>Основные проблемы в изучении </a:t>
            </a:r>
            <a:r>
              <a:rPr lang="ru-RU" altLang="ru-RU" sz="2400" dirty="0" smtClean="0">
                <a:solidFill>
                  <a:srgbClr val="002060"/>
                </a:solidFill>
              </a:rPr>
              <a:t>электротехники и электроники</a:t>
            </a:r>
            <a:endParaRPr lang="en-US" altLang="ru-RU" sz="2400" dirty="0">
              <a:solidFill>
                <a:srgbClr val="002060"/>
              </a:solidFill>
            </a:endParaRPr>
          </a:p>
        </p:txBody>
      </p:sp>
      <p:sp>
        <p:nvSpPr>
          <p:cNvPr id="2" name="Прямоугольник 1"/>
          <p:cNvSpPr/>
          <p:nvPr/>
        </p:nvSpPr>
        <p:spPr>
          <a:xfrm>
            <a:off x="381000" y="797511"/>
            <a:ext cx="8534400" cy="2462213"/>
          </a:xfrm>
          <a:prstGeom prst="rect">
            <a:avLst/>
          </a:prstGeom>
        </p:spPr>
        <p:txBody>
          <a:bodyPr wrap="square">
            <a:spAutoFit/>
          </a:bodyPr>
          <a:lstStyle/>
          <a:p>
            <a:pPr algn="l"/>
            <a:r>
              <a:rPr lang="ru-RU" sz="2200" b="0" dirty="0" smtClean="0">
                <a:solidFill>
                  <a:srgbClr val="0070C0"/>
                </a:solidFill>
              </a:rPr>
              <a:t>1) Ограниченность </a:t>
            </a:r>
            <a:r>
              <a:rPr lang="ru-RU" sz="2200" b="0" dirty="0">
                <a:solidFill>
                  <a:srgbClr val="0070C0"/>
                </a:solidFill>
              </a:rPr>
              <a:t>функциональности, используемого </a:t>
            </a:r>
            <a:r>
              <a:rPr lang="ru-RU" sz="2200" b="0" dirty="0" smtClean="0">
                <a:solidFill>
                  <a:srgbClr val="0070C0"/>
                </a:solidFill>
              </a:rPr>
              <a:t>оборудования.</a:t>
            </a:r>
            <a:endParaRPr lang="ru-RU" sz="2200" b="0" dirty="0">
              <a:solidFill>
                <a:srgbClr val="0070C0"/>
              </a:solidFill>
            </a:endParaRPr>
          </a:p>
          <a:p>
            <a:pPr algn="l"/>
            <a:r>
              <a:rPr lang="ru-RU" sz="2200" b="0" dirty="0" smtClean="0">
                <a:solidFill>
                  <a:srgbClr val="0070C0"/>
                </a:solidFill>
              </a:rPr>
              <a:t>2) Трудности </a:t>
            </a:r>
            <a:r>
              <a:rPr lang="ru-RU" sz="2200" b="0" dirty="0" smtClean="0">
                <a:solidFill>
                  <a:srgbClr val="0070C0"/>
                </a:solidFill>
              </a:rPr>
              <a:t>преподавателей </a:t>
            </a:r>
            <a:r>
              <a:rPr lang="ru-RU" sz="2200" b="0" dirty="0" smtClean="0">
                <a:solidFill>
                  <a:srgbClr val="0070C0"/>
                </a:solidFill>
              </a:rPr>
              <a:t>в </a:t>
            </a:r>
            <a:r>
              <a:rPr lang="ru-RU" sz="2200" b="0" dirty="0">
                <a:solidFill>
                  <a:srgbClr val="0070C0"/>
                </a:solidFill>
              </a:rPr>
              <a:t>создании привлекательности изучения </a:t>
            </a:r>
            <a:r>
              <a:rPr lang="ru-RU" sz="2200" b="0" dirty="0" smtClean="0">
                <a:solidFill>
                  <a:srgbClr val="0070C0"/>
                </a:solidFill>
              </a:rPr>
              <a:t>дисциплин.</a:t>
            </a:r>
            <a:endParaRPr lang="ru-RU" sz="2200" b="0" dirty="0">
              <a:solidFill>
                <a:srgbClr val="0070C0"/>
              </a:solidFill>
            </a:endParaRPr>
          </a:p>
          <a:p>
            <a:pPr algn="l"/>
            <a:r>
              <a:rPr lang="ru-RU" sz="2200" b="0" dirty="0" smtClean="0">
                <a:solidFill>
                  <a:srgbClr val="0070C0"/>
                </a:solidFill>
              </a:rPr>
              <a:t>3) Ограниченное </a:t>
            </a:r>
            <a:r>
              <a:rPr lang="ru-RU" sz="2200" b="0" dirty="0">
                <a:solidFill>
                  <a:srgbClr val="0070C0"/>
                </a:solidFill>
              </a:rPr>
              <a:t>время в </a:t>
            </a:r>
            <a:r>
              <a:rPr lang="ru-RU" sz="2200" b="0" dirty="0" smtClean="0">
                <a:solidFill>
                  <a:srgbClr val="0070C0"/>
                </a:solidFill>
              </a:rPr>
              <a:t>аудиториях </a:t>
            </a:r>
            <a:r>
              <a:rPr lang="ru-RU" sz="2200" b="0" dirty="0">
                <a:solidFill>
                  <a:srgbClr val="0070C0"/>
                </a:solidFill>
              </a:rPr>
              <a:t>для изучения </a:t>
            </a:r>
            <a:r>
              <a:rPr lang="ru-RU" sz="2200" b="0" dirty="0" smtClean="0">
                <a:solidFill>
                  <a:srgbClr val="0070C0"/>
                </a:solidFill>
              </a:rPr>
              <a:t>тем </a:t>
            </a:r>
            <a:r>
              <a:rPr lang="ru-RU" sz="2200" b="0" dirty="0" smtClean="0">
                <a:solidFill>
                  <a:srgbClr val="0070C0"/>
                </a:solidFill>
              </a:rPr>
              <a:t>дисциплины. Барьеры </a:t>
            </a:r>
            <a:r>
              <a:rPr lang="ru-RU" sz="2200" b="0" dirty="0">
                <a:solidFill>
                  <a:srgbClr val="0070C0"/>
                </a:solidFill>
              </a:rPr>
              <a:t>для </a:t>
            </a:r>
            <a:r>
              <a:rPr lang="ru-RU" sz="2200" b="0" dirty="0" smtClean="0">
                <a:solidFill>
                  <a:srgbClr val="0070C0"/>
                </a:solidFill>
              </a:rPr>
              <a:t>реализации </a:t>
            </a:r>
            <a:r>
              <a:rPr lang="ru-RU" sz="2200" b="0" dirty="0" smtClean="0">
                <a:solidFill>
                  <a:srgbClr val="0070C0"/>
                </a:solidFill>
              </a:rPr>
              <a:t>проектов </a:t>
            </a:r>
            <a:r>
              <a:rPr lang="ru-RU" sz="2200" b="0" dirty="0" smtClean="0">
                <a:solidFill>
                  <a:srgbClr val="0070C0"/>
                </a:solidFill>
              </a:rPr>
              <a:t>в </a:t>
            </a:r>
            <a:r>
              <a:rPr lang="ru-RU" sz="2200" b="0" dirty="0" smtClean="0">
                <a:solidFill>
                  <a:srgbClr val="0070C0"/>
                </a:solidFill>
              </a:rPr>
              <a:t>университете.</a:t>
            </a:r>
            <a:endParaRPr lang="ru-RU" sz="2200" b="0" dirty="0">
              <a:solidFill>
                <a:srgbClr val="0070C0"/>
              </a:solidFill>
            </a:endParaRPr>
          </a:p>
          <a:p>
            <a:pPr algn="l"/>
            <a:r>
              <a:rPr lang="ru-RU" sz="2200" b="0" dirty="0" smtClean="0">
                <a:solidFill>
                  <a:srgbClr val="0070C0"/>
                </a:solidFill>
              </a:rPr>
              <a:t>4) Переход к </a:t>
            </a:r>
            <a:r>
              <a:rPr lang="ru-RU" sz="2200" b="0" dirty="0">
                <a:solidFill>
                  <a:srgbClr val="0070C0"/>
                </a:solidFill>
              </a:rPr>
              <a:t>тенденциям </a:t>
            </a:r>
            <a:r>
              <a:rPr lang="ru-RU" sz="2200" b="0" dirty="0" smtClean="0">
                <a:solidFill>
                  <a:srgbClr val="0070C0"/>
                </a:solidFill>
              </a:rPr>
              <a:t>использования удаленного доступа, </a:t>
            </a:r>
            <a:r>
              <a:rPr lang="ru-RU" sz="2200" b="0" dirty="0" smtClean="0">
                <a:solidFill>
                  <a:srgbClr val="0070C0"/>
                </a:solidFill>
              </a:rPr>
              <a:t>меняющие принцип функционирования учебных лабораторий.</a:t>
            </a:r>
            <a:endParaRPr lang="ru-RU" sz="2200" b="0" dirty="0">
              <a:solidFill>
                <a:srgbClr val="0070C0"/>
              </a:solidFill>
            </a:endParaRPr>
          </a:p>
        </p:txBody>
      </p:sp>
      <p:pic>
        <p:nvPicPr>
          <p:cNvPr id="3" name="Рисунок 2"/>
          <p:cNvPicPr>
            <a:picLocks noChangeAspect="1"/>
          </p:cNvPicPr>
          <p:nvPr/>
        </p:nvPicPr>
        <p:blipFill>
          <a:blip r:embed="rId3"/>
          <a:stretch>
            <a:fillRect/>
          </a:stretch>
        </p:blipFill>
        <p:spPr>
          <a:xfrm>
            <a:off x="468405" y="3460935"/>
            <a:ext cx="2673504" cy="1518348"/>
          </a:xfrm>
          <a:prstGeom prst="rect">
            <a:avLst/>
          </a:prstGeom>
        </p:spPr>
      </p:pic>
      <p:pic>
        <p:nvPicPr>
          <p:cNvPr id="4" name="Рисунок 3"/>
          <p:cNvPicPr>
            <a:picLocks noChangeAspect="1"/>
          </p:cNvPicPr>
          <p:nvPr/>
        </p:nvPicPr>
        <p:blipFill>
          <a:blip r:embed="rId4"/>
          <a:stretch>
            <a:fillRect/>
          </a:stretch>
        </p:blipFill>
        <p:spPr>
          <a:xfrm>
            <a:off x="3238420" y="3467405"/>
            <a:ext cx="5895975" cy="2276475"/>
          </a:xfrm>
          <a:prstGeom prst="rect">
            <a:avLst/>
          </a:prstGeom>
        </p:spPr>
      </p:pic>
    </p:spTree>
    <p:extLst>
      <p:ext uri="{BB962C8B-B14F-4D97-AF65-F5344CB8AC3E}">
        <p14:creationId xmlns:p14="http://schemas.microsoft.com/office/powerpoint/2010/main" val="203107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27090" y="356600"/>
            <a:ext cx="5188310" cy="1228960"/>
          </a:xfrm>
        </p:spPr>
        <p:txBody>
          <a:bodyPr/>
          <a:lstStyle/>
          <a:p>
            <a:pPr algn="ctr" eaLnBrk="1" hangingPunct="1"/>
            <a:r>
              <a:rPr lang="en-US" altLang="ru-RU" sz="2200" dirty="0">
                <a:solidFill>
                  <a:srgbClr val="002060"/>
                </a:solidFill>
              </a:rPr>
              <a:t>First engineering school in the south,1819</a:t>
            </a:r>
            <a:br>
              <a:rPr lang="en-US" altLang="ru-RU" sz="2200" dirty="0">
                <a:solidFill>
                  <a:srgbClr val="002060"/>
                </a:solidFill>
              </a:rPr>
            </a:br>
            <a:r>
              <a:rPr lang="en-US" altLang="ru-RU" sz="2200" dirty="0">
                <a:solidFill>
                  <a:srgbClr val="002060"/>
                </a:solidFill>
              </a:rPr>
              <a:t>#2 public university in the United States</a:t>
            </a:r>
            <a:br>
              <a:rPr lang="en-US" altLang="ru-RU" sz="2200" dirty="0">
                <a:solidFill>
                  <a:srgbClr val="002060"/>
                </a:solidFill>
              </a:rPr>
            </a:br>
            <a:r>
              <a:rPr lang="en-US" altLang="ru-RU" sz="2200" dirty="0">
                <a:solidFill>
                  <a:srgbClr val="002060"/>
                </a:solidFill>
              </a:rPr>
              <a:t>2,700 undergraduate engineering students</a:t>
            </a:r>
          </a:p>
        </p:txBody>
      </p:sp>
      <p:pic>
        <p:nvPicPr>
          <p:cNvPr id="2" name="Рисунок 1"/>
          <p:cNvPicPr>
            <a:picLocks noChangeAspect="1"/>
          </p:cNvPicPr>
          <p:nvPr/>
        </p:nvPicPr>
        <p:blipFill>
          <a:blip r:embed="rId3"/>
          <a:stretch>
            <a:fillRect/>
          </a:stretch>
        </p:blipFill>
        <p:spPr>
          <a:xfrm>
            <a:off x="638174" y="1777584"/>
            <a:ext cx="8097969" cy="3494855"/>
          </a:xfrm>
          <a:prstGeom prst="rect">
            <a:avLst/>
          </a:prstGeom>
        </p:spPr>
      </p:pic>
      <p:pic>
        <p:nvPicPr>
          <p:cNvPr id="4" name="Рисунок 3"/>
          <p:cNvPicPr>
            <a:picLocks noChangeAspect="1"/>
          </p:cNvPicPr>
          <p:nvPr/>
        </p:nvPicPr>
        <p:blipFill>
          <a:blip r:embed="rId4"/>
          <a:stretch>
            <a:fillRect/>
          </a:stretch>
        </p:blipFill>
        <p:spPr>
          <a:xfrm>
            <a:off x="638175" y="399579"/>
            <a:ext cx="1748916" cy="1070765"/>
          </a:xfrm>
          <a:prstGeom prst="rect">
            <a:avLst/>
          </a:prstGeom>
        </p:spPr>
      </p:pic>
    </p:spTree>
    <p:extLst>
      <p:ext uri="{BB962C8B-B14F-4D97-AF65-F5344CB8AC3E}">
        <p14:creationId xmlns:p14="http://schemas.microsoft.com/office/powerpoint/2010/main" val="4606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460860"/>
          </a:xfrm>
        </p:spPr>
        <p:txBody>
          <a:bodyPr/>
          <a:lstStyle/>
          <a:p>
            <a:pPr algn="ctr" eaLnBrk="1" hangingPunct="1"/>
            <a:r>
              <a:rPr lang="ru-RU" altLang="ru-RU" sz="2800" dirty="0">
                <a:solidFill>
                  <a:srgbClr val="002060"/>
                </a:solidFill>
              </a:rPr>
              <a:t>Основные проблемы в области силовой электроники</a:t>
            </a:r>
            <a:endParaRPr lang="en-US" altLang="ru-RU" sz="2800" dirty="0">
              <a:solidFill>
                <a:srgbClr val="002060"/>
              </a:solidFill>
            </a:endParaRPr>
          </a:p>
        </p:txBody>
      </p:sp>
      <p:pic>
        <p:nvPicPr>
          <p:cNvPr id="2" name="Рисунок 1"/>
          <p:cNvPicPr>
            <a:picLocks noChangeAspect="1"/>
          </p:cNvPicPr>
          <p:nvPr/>
        </p:nvPicPr>
        <p:blipFill>
          <a:blip r:embed="rId3"/>
          <a:stretch>
            <a:fillRect/>
          </a:stretch>
        </p:blipFill>
        <p:spPr>
          <a:xfrm>
            <a:off x="539475" y="932675"/>
            <a:ext cx="8218670" cy="2997542"/>
          </a:xfrm>
          <a:prstGeom prst="rect">
            <a:avLst/>
          </a:prstGeom>
        </p:spPr>
      </p:pic>
      <p:pic>
        <p:nvPicPr>
          <p:cNvPr id="3" name="Рисунок 2"/>
          <p:cNvPicPr>
            <a:picLocks noChangeAspect="1"/>
          </p:cNvPicPr>
          <p:nvPr/>
        </p:nvPicPr>
        <p:blipFill>
          <a:blip r:embed="rId4"/>
          <a:stretch>
            <a:fillRect/>
          </a:stretch>
        </p:blipFill>
        <p:spPr>
          <a:xfrm>
            <a:off x="547961" y="3930217"/>
            <a:ext cx="8210183" cy="1965453"/>
          </a:xfrm>
          <a:prstGeom prst="rect">
            <a:avLst/>
          </a:prstGeom>
        </p:spPr>
      </p:pic>
    </p:spTree>
    <p:extLst>
      <p:ext uri="{BB962C8B-B14F-4D97-AF65-F5344CB8AC3E}">
        <p14:creationId xmlns:p14="http://schemas.microsoft.com/office/powerpoint/2010/main" val="383527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384050"/>
          </a:xfrm>
        </p:spPr>
        <p:txBody>
          <a:bodyPr/>
          <a:lstStyle/>
          <a:p>
            <a:pPr algn="ctr" eaLnBrk="1" hangingPunct="1"/>
            <a:r>
              <a:rPr lang="ru-RU" altLang="ru-RU" sz="2400" dirty="0" smtClean="0">
                <a:solidFill>
                  <a:srgbClr val="002060"/>
                </a:solidFill>
              </a:rPr>
              <a:t>Проблемы эксплуатации ветряных турбин</a:t>
            </a:r>
            <a:endParaRPr lang="en-US" altLang="ru-RU" sz="2400" dirty="0">
              <a:solidFill>
                <a:srgbClr val="002060"/>
              </a:solidFill>
            </a:endParaRPr>
          </a:p>
        </p:txBody>
      </p:sp>
      <p:sp>
        <p:nvSpPr>
          <p:cNvPr id="2" name="Прямоугольник 1"/>
          <p:cNvSpPr/>
          <p:nvPr/>
        </p:nvSpPr>
        <p:spPr>
          <a:xfrm>
            <a:off x="517845" y="894270"/>
            <a:ext cx="8260710" cy="1754326"/>
          </a:xfrm>
          <a:prstGeom prst="rect">
            <a:avLst/>
          </a:prstGeom>
        </p:spPr>
        <p:txBody>
          <a:bodyPr wrap="square">
            <a:spAutoFit/>
          </a:bodyPr>
          <a:lstStyle/>
          <a:p>
            <a:pPr algn="l"/>
            <a:r>
              <a:rPr lang="ru-RU" sz="1800" b="0" dirty="0">
                <a:solidFill>
                  <a:srgbClr val="002060"/>
                </a:solidFill>
              </a:rPr>
              <a:t>« [ветряные турбины] </a:t>
            </a:r>
            <a:r>
              <a:rPr lang="ru-RU" sz="1800" b="0" dirty="0" smtClean="0">
                <a:solidFill>
                  <a:srgbClr val="002060"/>
                </a:solidFill>
              </a:rPr>
              <a:t>Турбины </a:t>
            </a:r>
            <a:r>
              <a:rPr lang="ru-RU" sz="1800" b="0" dirty="0">
                <a:solidFill>
                  <a:srgbClr val="002060"/>
                </a:solidFill>
              </a:rPr>
              <a:t>генерируют огромное </a:t>
            </a:r>
            <a:r>
              <a:rPr lang="ru-RU" sz="1800" b="0" dirty="0" smtClean="0">
                <a:solidFill>
                  <a:srgbClr val="002060"/>
                </a:solidFill>
              </a:rPr>
              <a:t>напряжение </a:t>
            </a:r>
            <a:r>
              <a:rPr lang="ru-RU" sz="1800" b="0" dirty="0">
                <a:solidFill>
                  <a:srgbClr val="002060"/>
                </a:solidFill>
              </a:rPr>
              <a:t>от </a:t>
            </a:r>
            <a:r>
              <a:rPr lang="ru-RU" sz="1800" b="0" dirty="0" smtClean="0">
                <a:solidFill>
                  <a:srgbClr val="002060"/>
                </a:solidFill>
              </a:rPr>
              <a:t>вращающихся лопастей</a:t>
            </a:r>
            <a:r>
              <a:rPr lang="ru-RU" sz="1800" b="0" dirty="0">
                <a:solidFill>
                  <a:srgbClr val="002060"/>
                </a:solidFill>
              </a:rPr>
              <a:t>; поэтому, это </a:t>
            </a:r>
            <a:r>
              <a:rPr lang="ru-RU" sz="1800" b="0" dirty="0" smtClean="0">
                <a:solidFill>
                  <a:srgbClr val="002060"/>
                </a:solidFill>
              </a:rPr>
              <a:t>оборудование </a:t>
            </a:r>
            <a:r>
              <a:rPr lang="ru-RU" sz="1800" b="0" dirty="0">
                <a:solidFill>
                  <a:srgbClr val="002060"/>
                </a:solidFill>
              </a:rPr>
              <a:t>должно быть тщательно проверено </a:t>
            </a:r>
            <a:r>
              <a:rPr lang="ru-RU" sz="1800" b="0" dirty="0" smtClean="0">
                <a:solidFill>
                  <a:srgbClr val="002060"/>
                </a:solidFill>
              </a:rPr>
              <a:t>перед развертыванием</a:t>
            </a:r>
            <a:r>
              <a:rPr lang="ru-RU" sz="1800" b="0" dirty="0">
                <a:solidFill>
                  <a:srgbClr val="002060"/>
                </a:solidFill>
              </a:rPr>
              <a:t>, чтобы минимизировать </a:t>
            </a:r>
            <a:r>
              <a:rPr lang="ru-RU" sz="1800" b="0" dirty="0" smtClean="0">
                <a:solidFill>
                  <a:srgbClr val="002060"/>
                </a:solidFill>
              </a:rPr>
              <a:t>затраты </a:t>
            </a:r>
            <a:r>
              <a:rPr lang="ru-RU" sz="1800" b="0" dirty="0">
                <a:solidFill>
                  <a:srgbClr val="002060"/>
                </a:solidFill>
              </a:rPr>
              <a:t>на ремонт</a:t>
            </a:r>
            <a:r>
              <a:rPr lang="ru-RU" sz="1800" b="0" dirty="0" smtClean="0">
                <a:solidFill>
                  <a:srgbClr val="002060"/>
                </a:solidFill>
              </a:rPr>
              <a:t>.</a:t>
            </a:r>
          </a:p>
          <a:p>
            <a:pPr algn="l"/>
            <a:r>
              <a:rPr lang="ru-RU" sz="1800" b="0" dirty="0" smtClean="0">
                <a:solidFill>
                  <a:srgbClr val="002060"/>
                </a:solidFill>
              </a:rPr>
              <a:t>Министерство энергетики США рассчитывает</a:t>
            </a:r>
            <a:r>
              <a:rPr lang="ru-RU" sz="1800" b="0" dirty="0">
                <a:solidFill>
                  <a:srgbClr val="002060"/>
                </a:solidFill>
              </a:rPr>
              <a:t>, что к 2030 году ветроэнергетика </a:t>
            </a:r>
            <a:r>
              <a:rPr lang="ru-RU" sz="1800" b="0" dirty="0" smtClean="0">
                <a:solidFill>
                  <a:srgbClr val="002060"/>
                </a:solidFill>
              </a:rPr>
              <a:t>обеспечит </a:t>
            </a:r>
            <a:r>
              <a:rPr lang="ru-RU" sz="1800" b="0" dirty="0">
                <a:solidFill>
                  <a:srgbClr val="002060"/>
                </a:solidFill>
              </a:rPr>
              <a:t>20 процентов энергии в США, этот вопрос </a:t>
            </a:r>
            <a:r>
              <a:rPr lang="ru-RU" sz="1800" b="0" dirty="0" smtClean="0">
                <a:solidFill>
                  <a:srgbClr val="002060"/>
                </a:solidFill>
              </a:rPr>
              <a:t>требует </a:t>
            </a:r>
            <a:r>
              <a:rPr lang="ru-RU" sz="1800" b="0" dirty="0">
                <a:solidFill>
                  <a:srgbClr val="002060"/>
                </a:solidFill>
              </a:rPr>
              <a:t>высокого внимания</a:t>
            </a:r>
            <a:r>
              <a:rPr lang="ru-RU" sz="1800" b="0" dirty="0" smtClean="0">
                <a:solidFill>
                  <a:srgbClr val="002060"/>
                </a:solidFill>
              </a:rPr>
              <a:t>».</a:t>
            </a:r>
            <a:endParaRPr lang="ru-RU" sz="1800" b="0" dirty="0">
              <a:solidFill>
                <a:srgbClr val="002060"/>
              </a:solidFill>
            </a:endParaRPr>
          </a:p>
          <a:p>
            <a:pPr algn="r"/>
            <a:r>
              <a:rPr lang="ru-RU" sz="1400" b="0" dirty="0">
                <a:solidFill>
                  <a:srgbClr val="002060"/>
                </a:solidFill>
              </a:rPr>
              <a:t>- </a:t>
            </a:r>
            <a:r>
              <a:rPr lang="ru-RU" sz="1400" b="0" dirty="0" err="1">
                <a:solidFill>
                  <a:srgbClr val="002060"/>
                </a:solidFill>
              </a:rPr>
              <a:t>Dr</a:t>
            </a:r>
            <a:r>
              <a:rPr lang="ru-RU" sz="1400" b="0" dirty="0">
                <a:solidFill>
                  <a:srgbClr val="002060"/>
                </a:solidFill>
              </a:rPr>
              <a:t>. J. </a:t>
            </a:r>
            <a:r>
              <a:rPr lang="ru-RU" sz="1400" b="0" dirty="0" err="1">
                <a:solidFill>
                  <a:srgbClr val="002060"/>
                </a:solidFill>
              </a:rPr>
              <a:t>Curtis</a:t>
            </a:r>
            <a:r>
              <a:rPr lang="ru-RU" sz="1400" b="0" dirty="0">
                <a:solidFill>
                  <a:srgbClr val="002060"/>
                </a:solidFill>
              </a:rPr>
              <a:t> </a:t>
            </a:r>
            <a:r>
              <a:rPr lang="ru-RU" sz="1400" b="0" dirty="0" err="1">
                <a:solidFill>
                  <a:srgbClr val="002060"/>
                </a:solidFill>
              </a:rPr>
              <a:t>Fox</a:t>
            </a:r>
            <a:r>
              <a:rPr lang="ru-RU" sz="1400" b="0" dirty="0">
                <a:solidFill>
                  <a:srgbClr val="002060"/>
                </a:solidFill>
              </a:rPr>
              <a:t>, </a:t>
            </a:r>
            <a:r>
              <a:rPr lang="ru-RU" sz="1400" b="0" dirty="0" err="1">
                <a:solidFill>
                  <a:srgbClr val="002060"/>
                </a:solidFill>
              </a:rPr>
              <a:t>Director</a:t>
            </a:r>
            <a:r>
              <a:rPr lang="ru-RU" sz="1400" b="0" dirty="0">
                <a:solidFill>
                  <a:srgbClr val="002060"/>
                </a:solidFill>
              </a:rPr>
              <a:t> of </a:t>
            </a:r>
            <a:r>
              <a:rPr lang="ru-RU" sz="1400" b="0" dirty="0" err="1">
                <a:solidFill>
                  <a:srgbClr val="002060"/>
                </a:solidFill>
              </a:rPr>
              <a:t>Operations</a:t>
            </a:r>
            <a:endParaRPr lang="ru-RU" sz="1400" b="0" dirty="0">
              <a:solidFill>
                <a:srgbClr val="002060"/>
              </a:solidFill>
            </a:endParaRPr>
          </a:p>
        </p:txBody>
      </p:sp>
      <p:pic>
        <p:nvPicPr>
          <p:cNvPr id="3" name="Рисунок 2"/>
          <p:cNvPicPr>
            <a:picLocks noChangeAspect="1"/>
          </p:cNvPicPr>
          <p:nvPr/>
        </p:nvPicPr>
        <p:blipFill>
          <a:blip r:embed="rId3"/>
          <a:stretch>
            <a:fillRect/>
          </a:stretch>
        </p:blipFill>
        <p:spPr>
          <a:xfrm>
            <a:off x="1691625" y="2395851"/>
            <a:ext cx="4075785" cy="1411554"/>
          </a:xfrm>
          <a:prstGeom prst="rect">
            <a:avLst/>
          </a:prstGeom>
        </p:spPr>
      </p:pic>
      <p:sp>
        <p:nvSpPr>
          <p:cNvPr id="4" name="Прямоугольник 3"/>
          <p:cNvSpPr/>
          <p:nvPr/>
        </p:nvSpPr>
        <p:spPr>
          <a:xfrm>
            <a:off x="517845" y="4005075"/>
            <a:ext cx="8397555" cy="1754326"/>
          </a:xfrm>
          <a:prstGeom prst="rect">
            <a:avLst/>
          </a:prstGeom>
        </p:spPr>
        <p:txBody>
          <a:bodyPr wrap="square">
            <a:spAutoFit/>
          </a:bodyPr>
          <a:lstStyle/>
          <a:p>
            <a:pPr algn="l"/>
            <a:r>
              <a:rPr lang="ru-RU" sz="1800" b="0" dirty="0"/>
              <a:t>“… Министерство энергетики </a:t>
            </a:r>
            <a:r>
              <a:rPr lang="ru-RU" sz="1800" b="0" dirty="0" smtClean="0"/>
              <a:t>США выделило </a:t>
            </a:r>
            <a:r>
              <a:rPr lang="ru-RU" sz="1800" b="0" dirty="0"/>
              <a:t>отдельный грант для предоставления этих возможностей для </a:t>
            </a:r>
            <a:r>
              <a:rPr lang="ru-RU" sz="1800" b="0" dirty="0" smtClean="0"/>
              <a:t>имитатора </a:t>
            </a:r>
            <a:r>
              <a:rPr lang="ru-RU" sz="1800" b="0" dirty="0"/>
              <a:t>энергосистемы мощностью 15 МВт, который сейчас является центром инноваций и </a:t>
            </a:r>
            <a:r>
              <a:rPr lang="ru-RU" sz="1800" b="0" dirty="0" smtClean="0"/>
              <a:t>разработок </a:t>
            </a:r>
            <a:r>
              <a:rPr lang="ru-RU" sz="1800" b="0" dirty="0" err="1"/>
              <a:t>Duke</a:t>
            </a:r>
            <a:r>
              <a:rPr lang="ru-RU" sz="1800" b="0" dirty="0"/>
              <a:t> </a:t>
            </a:r>
            <a:r>
              <a:rPr lang="ru-RU" sz="1800" b="0" dirty="0" err="1"/>
              <a:t>Energy</a:t>
            </a:r>
            <a:r>
              <a:rPr lang="ru-RU" sz="1800" b="0" dirty="0"/>
              <a:t> </a:t>
            </a:r>
            <a:r>
              <a:rPr lang="ru-RU" sz="1800" b="0" dirty="0" err="1"/>
              <a:t>Electric</a:t>
            </a:r>
            <a:r>
              <a:rPr lang="ru-RU" sz="1800" b="0" dirty="0"/>
              <a:t> </a:t>
            </a:r>
            <a:r>
              <a:rPr lang="ru-RU" sz="1800" b="0" dirty="0" err="1"/>
              <a:t>Grid</a:t>
            </a:r>
            <a:r>
              <a:rPr lang="ru-RU" sz="1800" b="0" dirty="0"/>
              <a:t> (</a:t>
            </a:r>
            <a:r>
              <a:rPr lang="ru-RU" sz="1800" b="0" dirty="0" err="1"/>
              <a:t>eGRID</a:t>
            </a:r>
            <a:r>
              <a:rPr lang="ru-RU" sz="1800" b="0" dirty="0" smtClean="0"/>
              <a:t>).</a:t>
            </a:r>
          </a:p>
          <a:p>
            <a:pPr algn="l"/>
            <a:r>
              <a:rPr lang="ru-RU" sz="1800" b="0" dirty="0" smtClean="0"/>
              <a:t>Инженеры энергетических предприятий смогут </a:t>
            </a:r>
            <a:r>
              <a:rPr lang="ru-RU" sz="1800" b="0" dirty="0"/>
              <a:t>тестировать </a:t>
            </a:r>
            <a:r>
              <a:rPr lang="ru-RU" sz="1800" b="0" dirty="0" smtClean="0"/>
              <a:t>электрические </a:t>
            </a:r>
            <a:r>
              <a:rPr lang="ru-RU" sz="1800" b="0" dirty="0"/>
              <a:t>характеристики аппаратных прототипов для любого энергоресурса </a:t>
            </a:r>
            <a:r>
              <a:rPr lang="ru-RU" sz="1800" b="0" dirty="0" smtClean="0"/>
              <a:t>в </a:t>
            </a:r>
            <a:r>
              <a:rPr lang="ru-RU" sz="1800" b="0" dirty="0"/>
              <a:t>контролируемой и откалиброванной среде, прежде чем развертывать их в реальной сети.”</a:t>
            </a:r>
          </a:p>
        </p:txBody>
      </p:sp>
    </p:spTree>
    <p:extLst>
      <p:ext uri="{BB962C8B-B14F-4D97-AF65-F5344CB8AC3E}">
        <p14:creationId xmlns:p14="http://schemas.microsoft.com/office/powerpoint/2010/main" val="416260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5188731" y="932675"/>
            <a:ext cx="3723034" cy="2401340"/>
          </a:xfrm>
          <a:prstGeom prst="rect">
            <a:avLst/>
          </a:prstGeom>
        </p:spPr>
      </p:pic>
      <p:sp>
        <p:nvSpPr>
          <p:cNvPr id="5122" name="Rectangle 2"/>
          <p:cNvSpPr>
            <a:spLocks noGrp="1" noChangeArrowheads="1"/>
          </p:cNvSpPr>
          <p:nvPr>
            <p:ph type="title"/>
          </p:nvPr>
        </p:nvSpPr>
        <p:spPr>
          <a:xfrm>
            <a:off x="381000" y="356600"/>
            <a:ext cx="8645980" cy="576075"/>
          </a:xfrm>
        </p:spPr>
        <p:txBody>
          <a:bodyPr/>
          <a:lstStyle/>
          <a:p>
            <a:pPr algn="ctr" eaLnBrk="1" hangingPunct="1"/>
            <a:r>
              <a:rPr lang="ru-RU" altLang="ru-RU" sz="3200" dirty="0">
                <a:solidFill>
                  <a:srgbClr val="002060"/>
                </a:solidFill>
              </a:rPr>
              <a:t>Проблемы в образовании по беспроводной </a:t>
            </a:r>
            <a:r>
              <a:rPr lang="ru-RU" altLang="ru-RU" sz="3200" dirty="0" smtClean="0">
                <a:solidFill>
                  <a:srgbClr val="002060"/>
                </a:solidFill>
              </a:rPr>
              <a:t>связи</a:t>
            </a:r>
            <a:endParaRPr lang="en-US" altLang="ru-RU" sz="3200" dirty="0">
              <a:solidFill>
                <a:srgbClr val="002060"/>
              </a:solidFill>
            </a:endParaRPr>
          </a:p>
        </p:txBody>
      </p:sp>
      <p:sp>
        <p:nvSpPr>
          <p:cNvPr id="2" name="Прямоугольник 1"/>
          <p:cNvSpPr/>
          <p:nvPr/>
        </p:nvSpPr>
        <p:spPr>
          <a:xfrm>
            <a:off x="669038" y="1124700"/>
            <a:ext cx="4671062" cy="2308324"/>
          </a:xfrm>
          <a:prstGeom prst="rect">
            <a:avLst/>
          </a:prstGeom>
        </p:spPr>
        <p:txBody>
          <a:bodyPr wrap="square">
            <a:spAutoFit/>
          </a:bodyPr>
          <a:lstStyle/>
          <a:p>
            <a:pPr algn="l"/>
            <a:r>
              <a:rPr lang="ru-RU" sz="1800" b="0" dirty="0" smtClean="0">
                <a:solidFill>
                  <a:srgbClr val="002060"/>
                </a:solidFill>
              </a:rPr>
              <a:t>1) Традиционные </a:t>
            </a:r>
            <a:r>
              <a:rPr lang="ru-RU" sz="1800" b="0" dirty="0">
                <a:solidFill>
                  <a:srgbClr val="002060"/>
                </a:solidFill>
              </a:rPr>
              <a:t>беспроводные курсы, ориентированные на теорию и </a:t>
            </a:r>
            <a:r>
              <a:rPr lang="ru-RU" sz="1800" b="0" dirty="0" smtClean="0">
                <a:solidFill>
                  <a:srgbClr val="002060"/>
                </a:solidFill>
              </a:rPr>
              <a:t>моделирование.</a:t>
            </a:r>
            <a:endParaRPr lang="ru-RU" sz="1800" b="0" dirty="0">
              <a:solidFill>
                <a:srgbClr val="002060"/>
              </a:solidFill>
            </a:endParaRPr>
          </a:p>
          <a:p>
            <a:pPr algn="l"/>
            <a:r>
              <a:rPr lang="ru-RU" sz="1800" b="0" dirty="0" smtClean="0">
                <a:solidFill>
                  <a:srgbClr val="002060"/>
                </a:solidFill>
              </a:rPr>
              <a:t>2) </a:t>
            </a:r>
            <a:r>
              <a:rPr lang="ru-RU" sz="1800" b="0" dirty="0">
                <a:solidFill>
                  <a:srgbClr val="002060"/>
                </a:solidFill>
              </a:rPr>
              <a:t>Отсутствие реальных и практических </a:t>
            </a:r>
            <a:r>
              <a:rPr lang="ru-RU" sz="1800" b="0" dirty="0" smtClean="0">
                <a:solidFill>
                  <a:srgbClr val="002060"/>
                </a:solidFill>
              </a:rPr>
              <a:t>проблем.</a:t>
            </a:r>
            <a:endParaRPr lang="ru-RU" sz="1800" b="0" dirty="0">
              <a:solidFill>
                <a:srgbClr val="002060"/>
              </a:solidFill>
            </a:endParaRPr>
          </a:p>
          <a:p>
            <a:pPr algn="l"/>
            <a:r>
              <a:rPr lang="ru-RU" sz="1800" b="0" dirty="0" smtClean="0">
                <a:solidFill>
                  <a:srgbClr val="002060"/>
                </a:solidFill>
              </a:rPr>
              <a:t>3) Необходимость </a:t>
            </a:r>
            <a:r>
              <a:rPr lang="ru-RU" sz="1800" b="0" dirty="0">
                <a:solidFill>
                  <a:srgbClr val="002060"/>
                </a:solidFill>
              </a:rPr>
              <a:t>уверенности и вовлеченности </a:t>
            </a:r>
            <a:r>
              <a:rPr lang="ru-RU" sz="1800" b="0" dirty="0" smtClean="0">
                <a:solidFill>
                  <a:srgbClr val="002060"/>
                </a:solidFill>
              </a:rPr>
              <a:t>обучающихся </a:t>
            </a:r>
            <a:r>
              <a:rPr lang="ru-RU" sz="1800" b="0" dirty="0">
                <a:solidFill>
                  <a:srgbClr val="002060"/>
                </a:solidFill>
              </a:rPr>
              <a:t>в </a:t>
            </a:r>
            <a:r>
              <a:rPr lang="ru-RU" sz="1800" b="0" dirty="0" smtClean="0">
                <a:solidFill>
                  <a:srgbClr val="002060"/>
                </a:solidFill>
              </a:rPr>
              <a:t>учебных лабораториях.</a:t>
            </a:r>
          </a:p>
          <a:p>
            <a:pPr algn="l"/>
            <a:r>
              <a:rPr lang="ru-RU" sz="1800" b="0" dirty="0" smtClean="0">
                <a:solidFill>
                  <a:srgbClr val="002060"/>
                </a:solidFill>
              </a:rPr>
              <a:t>4) Формирование </a:t>
            </a:r>
            <a:r>
              <a:rPr lang="ru-RU" sz="1800" b="0" dirty="0">
                <a:solidFill>
                  <a:srgbClr val="002060"/>
                </a:solidFill>
              </a:rPr>
              <a:t>вовлеченности </a:t>
            </a:r>
            <a:r>
              <a:rPr lang="ru-RU" sz="1800" b="0" dirty="0" smtClean="0">
                <a:solidFill>
                  <a:srgbClr val="002060"/>
                </a:solidFill>
              </a:rPr>
              <a:t>обучающихся, </a:t>
            </a:r>
            <a:r>
              <a:rPr lang="ru-RU" sz="1800" b="0" dirty="0">
                <a:solidFill>
                  <a:srgbClr val="002060"/>
                </a:solidFill>
              </a:rPr>
              <a:t>готовых заняться </a:t>
            </a:r>
            <a:r>
              <a:rPr lang="ru-RU" sz="1800" b="0" dirty="0" smtClean="0">
                <a:solidFill>
                  <a:srgbClr val="002060"/>
                </a:solidFill>
              </a:rPr>
              <a:t>исследованиями </a:t>
            </a:r>
            <a:r>
              <a:rPr lang="ru-RU" sz="1800" b="0" dirty="0">
                <a:solidFill>
                  <a:srgbClr val="002060"/>
                </a:solidFill>
              </a:rPr>
              <a:t>и промышленными </a:t>
            </a:r>
            <a:r>
              <a:rPr lang="ru-RU" sz="1800" b="0" dirty="0" smtClean="0">
                <a:solidFill>
                  <a:srgbClr val="002060"/>
                </a:solidFill>
              </a:rPr>
              <a:t>разработками по созданию </a:t>
            </a:r>
            <a:r>
              <a:rPr lang="en-US" sz="1800" b="0" dirty="0" smtClean="0">
                <a:solidFill>
                  <a:srgbClr val="002060"/>
                </a:solidFill>
              </a:rPr>
              <a:t>VI</a:t>
            </a:r>
            <a:r>
              <a:rPr lang="ru-RU" sz="1800" b="0" dirty="0" smtClean="0">
                <a:solidFill>
                  <a:srgbClr val="002060"/>
                </a:solidFill>
              </a:rPr>
              <a:t>.</a:t>
            </a:r>
            <a:endParaRPr lang="ru-RU" sz="1800" b="0" dirty="0">
              <a:solidFill>
                <a:srgbClr val="002060"/>
              </a:solidFill>
            </a:endParaRPr>
          </a:p>
        </p:txBody>
      </p:sp>
      <p:pic>
        <p:nvPicPr>
          <p:cNvPr id="4" name="Рисунок 3"/>
          <p:cNvPicPr>
            <a:picLocks noChangeAspect="1"/>
          </p:cNvPicPr>
          <p:nvPr/>
        </p:nvPicPr>
        <p:blipFill>
          <a:blip r:embed="rId4"/>
          <a:stretch>
            <a:fillRect/>
          </a:stretch>
        </p:blipFill>
        <p:spPr>
          <a:xfrm>
            <a:off x="6377035" y="3430027"/>
            <a:ext cx="2534730" cy="2212668"/>
          </a:xfrm>
          <a:prstGeom prst="rect">
            <a:avLst/>
          </a:prstGeom>
        </p:spPr>
      </p:pic>
      <p:pic>
        <p:nvPicPr>
          <p:cNvPr id="5" name="Рисунок 4"/>
          <p:cNvPicPr>
            <a:picLocks noChangeAspect="1"/>
          </p:cNvPicPr>
          <p:nvPr/>
        </p:nvPicPr>
        <p:blipFill>
          <a:blip r:embed="rId5"/>
          <a:stretch>
            <a:fillRect/>
          </a:stretch>
        </p:blipFill>
        <p:spPr>
          <a:xfrm>
            <a:off x="923525" y="3430027"/>
            <a:ext cx="4921715" cy="2212668"/>
          </a:xfrm>
          <a:prstGeom prst="rect">
            <a:avLst/>
          </a:prstGeom>
        </p:spPr>
      </p:pic>
    </p:spTree>
    <p:extLst>
      <p:ext uri="{BB962C8B-B14F-4D97-AF65-F5344CB8AC3E}">
        <p14:creationId xmlns:p14="http://schemas.microsoft.com/office/powerpoint/2010/main" val="98721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384050"/>
          </a:xfrm>
        </p:spPr>
        <p:txBody>
          <a:bodyPr/>
          <a:lstStyle/>
          <a:p>
            <a:pPr algn="ctr" eaLnBrk="1" hangingPunct="1"/>
            <a:r>
              <a:rPr lang="ru-RU" altLang="ru-RU" sz="2400" dirty="0">
                <a:solidFill>
                  <a:srgbClr val="002060"/>
                </a:solidFill>
              </a:rPr>
              <a:t>Проблемы в образовании по направлению IoT</a:t>
            </a:r>
            <a:endParaRPr lang="en-US" altLang="ru-RU" sz="2400" dirty="0">
              <a:solidFill>
                <a:srgbClr val="002060"/>
              </a:solidFill>
            </a:endParaRPr>
          </a:p>
        </p:txBody>
      </p:sp>
      <p:sp>
        <p:nvSpPr>
          <p:cNvPr id="2" name="Прямоугольник 1"/>
          <p:cNvSpPr/>
          <p:nvPr/>
        </p:nvSpPr>
        <p:spPr>
          <a:xfrm>
            <a:off x="501070" y="817460"/>
            <a:ext cx="8414330" cy="1477328"/>
          </a:xfrm>
          <a:prstGeom prst="rect">
            <a:avLst/>
          </a:prstGeom>
        </p:spPr>
        <p:txBody>
          <a:bodyPr wrap="square">
            <a:spAutoFit/>
          </a:bodyPr>
          <a:lstStyle/>
          <a:p>
            <a:pPr algn="l"/>
            <a:r>
              <a:rPr lang="ru-RU" sz="1800" b="0" dirty="0" smtClean="0">
                <a:solidFill>
                  <a:srgbClr val="0070C0"/>
                </a:solidFill>
              </a:rPr>
              <a:t>1) Нет </a:t>
            </a:r>
            <a:r>
              <a:rPr lang="ru-RU" sz="1800" b="0" dirty="0">
                <a:solidFill>
                  <a:srgbClr val="0070C0"/>
                </a:solidFill>
              </a:rPr>
              <a:t>оперативного сопоставления тем IoT с текущей </a:t>
            </a:r>
            <a:r>
              <a:rPr lang="ru-RU" sz="1800" b="0" dirty="0" smtClean="0">
                <a:solidFill>
                  <a:srgbClr val="0070C0"/>
                </a:solidFill>
              </a:rPr>
              <a:t>ОП «Автоматизация и управление».</a:t>
            </a:r>
            <a:endParaRPr lang="ru-RU" sz="1800" b="0" dirty="0">
              <a:solidFill>
                <a:srgbClr val="0070C0"/>
              </a:solidFill>
            </a:endParaRPr>
          </a:p>
          <a:p>
            <a:pPr algn="l"/>
            <a:r>
              <a:rPr lang="ru-RU" sz="1800" b="0" dirty="0" smtClean="0">
                <a:solidFill>
                  <a:srgbClr val="0070C0"/>
                </a:solidFill>
              </a:rPr>
              <a:t>2) </a:t>
            </a:r>
            <a:r>
              <a:rPr lang="ru-RU" sz="1800" b="0" dirty="0">
                <a:solidFill>
                  <a:srgbClr val="0070C0"/>
                </a:solidFill>
              </a:rPr>
              <a:t>Отсутствует единая структура </a:t>
            </a:r>
            <a:r>
              <a:rPr lang="ru-RU" sz="1800" b="0" dirty="0" smtClean="0">
                <a:solidFill>
                  <a:srgbClr val="0070C0"/>
                </a:solidFill>
              </a:rPr>
              <a:t>дисциплин ОП для преподавателей </a:t>
            </a:r>
            <a:r>
              <a:rPr lang="ru-RU" sz="1800" b="0" dirty="0">
                <a:solidFill>
                  <a:srgbClr val="0070C0"/>
                </a:solidFill>
              </a:rPr>
              <a:t>и </a:t>
            </a:r>
            <a:r>
              <a:rPr lang="ru-RU" sz="1800" b="0" dirty="0" smtClean="0">
                <a:solidFill>
                  <a:srgbClr val="0070C0"/>
                </a:solidFill>
              </a:rPr>
              <a:t>инфраструктура</a:t>
            </a:r>
          </a:p>
          <a:p>
            <a:pPr algn="l"/>
            <a:r>
              <a:rPr lang="ru-RU" sz="1800" b="0" dirty="0" smtClean="0">
                <a:solidFill>
                  <a:srgbClr val="0070C0"/>
                </a:solidFill>
              </a:rPr>
              <a:t>в учебных аудиториях.</a:t>
            </a:r>
            <a:endParaRPr lang="ru-RU" sz="1800" b="0" dirty="0">
              <a:solidFill>
                <a:srgbClr val="0070C0"/>
              </a:solidFill>
            </a:endParaRPr>
          </a:p>
          <a:p>
            <a:pPr algn="l"/>
            <a:r>
              <a:rPr lang="ru-RU" sz="1800" b="0" dirty="0" smtClean="0">
                <a:solidFill>
                  <a:srgbClr val="0070C0"/>
                </a:solidFill>
              </a:rPr>
              <a:t>3) </a:t>
            </a:r>
            <a:r>
              <a:rPr lang="ru-RU" sz="1800" b="0" dirty="0">
                <a:solidFill>
                  <a:srgbClr val="0070C0"/>
                </a:solidFill>
              </a:rPr>
              <a:t>Отсутствует вовлечение </a:t>
            </a:r>
            <a:r>
              <a:rPr lang="ru-RU" sz="1800" b="0" dirty="0" smtClean="0">
                <a:solidFill>
                  <a:srgbClr val="0070C0"/>
                </a:solidFill>
              </a:rPr>
              <a:t>обучающихся посредством реальных ПО и настольного цифрового оборудования, а </a:t>
            </a:r>
            <a:r>
              <a:rPr lang="ru-RU" sz="1800" b="0" dirty="0">
                <a:solidFill>
                  <a:srgbClr val="0070C0"/>
                </a:solidFill>
              </a:rPr>
              <a:t>не традиционных </a:t>
            </a:r>
            <a:r>
              <a:rPr lang="ru-RU" sz="1800" b="0" dirty="0" smtClean="0">
                <a:solidFill>
                  <a:srgbClr val="0070C0"/>
                </a:solidFill>
              </a:rPr>
              <a:t>учебных лабораторий.</a:t>
            </a:r>
            <a:endParaRPr lang="ru-RU" sz="1800" b="0" dirty="0">
              <a:solidFill>
                <a:srgbClr val="0070C0"/>
              </a:solidFill>
            </a:endParaRPr>
          </a:p>
        </p:txBody>
      </p:sp>
      <p:pic>
        <p:nvPicPr>
          <p:cNvPr id="3" name="Рисунок 2"/>
          <p:cNvPicPr>
            <a:picLocks noChangeAspect="1"/>
          </p:cNvPicPr>
          <p:nvPr/>
        </p:nvPicPr>
        <p:blipFill>
          <a:blip r:embed="rId3"/>
          <a:stretch>
            <a:fillRect/>
          </a:stretch>
        </p:blipFill>
        <p:spPr>
          <a:xfrm>
            <a:off x="1038740" y="2371598"/>
            <a:ext cx="7228121" cy="3384927"/>
          </a:xfrm>
          <a:prstGeom prst="rect">
            <a:avLst/>
          </a:prstGeom>
        </p:spPr>
      </p:pic>
    </p:spTree>
    <p:extLst>
      <p:ext uri="{BB962C8B-B14F-4D97-AF65-F5344CB8AC3E}">
        <p14:creationId xmlns:p14="http://schemas.microsoft.com/office/powerpoint/2010/main" val="264424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862600"/>
          </a:xfrm>
        </p:spPr>
        <p:txBody>
          <a:bodyPr/>
          <a:lstStyle/>
          <a:p>
            <a:pPr algn="ctr" eaLnBrk="1" hangingPunct="1"/>
            <a:r>
              <a:rPr lang="ru-RU" altLang="ru-RU" dirty="0" smtClean="0">
                <a:solidFill>
                  <a:srgbClr val="002060"/>
                </a:solidFill>
              </a:rPr>
              <a:t>Преподавание Интернета вещей</a:t>
            </a:r>
            <a:endParaRPr lang="en-US" altLang="ru-RU" dirty="0">
              <a:solidFill>
                <a:srgbClr val="002060"/>
              </a:solidFill>
            </a:endParaRPr>
          </a:p>
        </p:txBody>
      </p:sp>
      <p:pic>
        <p:nvPicPr>
          <p:cNvPr id="3" name="Рисунок 2"/>
          <p:cNvPicPr>
            <a:picLocks noChangeAspect="1"/>
          </p:cNvPicPr>
          <p:nvPr/>
        </p:nvPicPr>
        <p:blipFill>
          <a:blip r:embed="rId3"/>
          <a:stretch>
            <a:fillRect/>
          </a:stretch>
        </p:blipFill>
        <p:spPr>
          <a:xfrm>
            <a:off x="693095" y="1662370"/>
            <a:ext cx="8059099" cy="3686880"/>
          </a:xfrm>
          <a:prstGeom prst="rect">
            <a:avLst/>
          </a:prstGeom>
        </p:spPr>
      </p:pic>
    </p:spTree>
    <p:extLst>
      <p:ext uri="{BB962C8B-B14F-4D97-AF65-F5344CB8AC3E}">
        <p14:creationId xmlns:p14="http://schemas.microsoft.com/office/powerpoint/2010/main" val="307468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33407" y="1009485"/>
            <a:ext cx="8564316" cy="80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spcBef>
                <a:spcPct val="20000"/>
              </a:spcBef>
              <a:spcAft>
                <a:spcPct val="0"/>
              </a:spcAft>
              <a:buChar char="•"/>
              <a:defRPr sz="3200">
                <a:solidFill>
                  <a:schemeClr val="tx1"/>
                </a:solidFill>
                <a:latin typeface="+mn-lt"/>
                <a:ea typeface="+mn-ea"/>
                <a:cs typeface="+mn-cs"/>
              </a:defRPr>
            </a:lvl1pPr>
            <a:lvl2pPr marL="508000" indent="-217488" algn="l" rtl="0" eaLnBrk="0" fontAlgn="base" hangingPunct="0">
              <a:spcBef>
                <a:spcPct val="20000"/>
              </a:spcBef>
              <a:spcAft>
                <a:spcPct val="0"/>
              </a:spcAft>
              <a:buChar char="–"/>
              <a:defRPr sz="2800">
                <a:solidFill>
                  <a:schemeClr val="tx1"/>
                </a:solidFill>
                <a:latin typeface="+mn-lt"/>
              </a:defRPr>
            </a:lvl2pPr>
            <a:lvl3pPr marL="857250" indent="-176213" algn="l" rtl="0" eaLnBrk="0" fontAlgn="base" hangingPunct="0">
              <a:spcBef>
                <a:spcPct val="20000"/>
              </a:spcBef>
              <a:spcAft>
                <a:spcPct val="0"/>
              </a:spcAft>
              <a:buChar char="•"/>
              <a:defRPr sz="2400">
                <a:solidFill>
                  <a:schemeClr val="tx1"/>
                </a:solidFill>
                <a:latin typeface="+mn-lt"/>
              </a:defRPr>
            </a:lvl3pPr>
            <a:lvl4pPr marL="1206500" indent="-234950" algn="l" rtl="0" eaLnBrk="0" fontAlgn="base" hangingPunct="0">
              <a:spcBef>
                <a:spcPct val="20000"/>
              </a:spcBef>
              <a:spcAft>
                <a:spcPct val="0"/>
              </a:spcAft>
              <a:buChar char="–"/>
              <a:defRPr sz="2000">
                <a:solidFill>
                  <a:schemeClr val="tx1"/>
                </a:solidFill>
                <a:latin typeface="+mn-lt"/>
              </a:defRPr>
            </a:lvl4pPr>
            <a:lvl5pPr marL="1482725" indent="-161925" algn="l" rtl="0" eaLnBrk="0" fontAlgn="base" hangingPunct="0">
              <a:spcBef>
                <a:spcPct val="20000"/>
              </a:spcBef>
              <a:spcAft>
                <a:spcPct val="0"/>
              </a:spcAft>
              <a:buChar char="»"/>
              <a:defRPr>
                <a:solidFill>
                  <a:schemeClr val="tx1"/>
                </a:solidFill>
                <a:latin typeface="+mn-lt"/>
              </a:defRPr>
            </a:lvl5pPr>
            <a:lvl6pPr marL="1939925" indent="-161925" algn="l" rtl="0" fontAlgn="base">
              <a:spcBef>
                <a:spcPct val="20000"/>
              </a:spcBef>
              <a:spcAft>
                <a:spcPct val="0"/>
              </a:spcAft>
              <a:buChar char="»"/>
              <a:defRPr>
                <a:solidFill>
                  <a:schemeClr val="tx1"/>
                </a:solidFill>
                <a:latin typeface="+mn-lt"/>
              </a:defRPr>
            </a:lvl6pPr>
            <a:lvl7pPr marL="2397125" indent="-161925" algn="l" rtl="0" fontAlgn="base">
              <a:spcBef>
                <a:spcPct val="20000"/>
              </a:spcBef>
              <a:spcAft>
                <a:spcPct val="0"/>
              </a:spcAft>
              <a:buChar char="»"/>
              <a:defRPr>
                <a:solidFill>
                  <a:schemeClr val="tx1"/>
                </a:solidFill>
                <a:latin typeface="+mn-lt"/>
              </a:defRPr>
            </a:lvl7pPr>
            <a:lvl8pPr marL="2854325" indent="-161925" algn="l" rtl="0" fontAlgn="base">
              <a:spcBef>
                <a:spcPct val="20000"/>
              </a:spcBef>
              <a:spcAft>
                <a:spcPct val="0"/>
              </a:spcAft>
              <a:buChar char="»"/>
              <a:defRPr>
                <a:solidFill>
                  <a:schemeClr val="tx1"/>
                </a:solidFill>
                <a:latin typeface="+mn-lt"/>
              </a:defRPr>
            </a:lvl8pPr>
            <a:lvl9pPr marL="3311525" indent="-161925" algn="l" rtl="0" fontAlgn="base">
              <a:spcBef>
                <a:spcPct val="20000"/>
              </a:spcBef>
              <a:spcAft>
                <a:spcPct val="0"/>
              </a:spcAft>
              <a:buChar char="»"/>
              <a:defRPr>
                <a:solidFill>
                  <a:schemeClr val="tx1"/>
                </a:solidFill>
                <a:latin typeface="+mn-lt"/>
              </a:defRPr>
            </a:lvl9pPr>
          </a:lstStyle>
          <a:p>
            <a:pPr algn="ctr" eaLnBrk="1" hangingPunct="1">
              <a:lnSpc>
                <a:spcPct val="90000"/>
              </a:lnSpc>
              <a:buFontTx/>
              <a:buNone/>
            </a:pPr>
            <a:r>
              <a:rPr lang="en-US" altLang="ru-RU" sz="1400" b="0" kern="0" dirty="0">
                <a:solidFill>
                  <a:srgbClr val="C00000"/>
                </a:solidFill>
                <a:latin typeface="Arial Narrow" panose="020B0606020202030204" pitchFamily="34" charset="0"/>
              </a:rPr>
              <a:t>Lab</a:t>
            </a:r>
            <a:r>
              <a:rPr lang="en-US" altLang="ru-RU" sz="1400" b="0" kern="0" dirty="0">
                <a:solidFill>
                  <a:srgbClr val="002060"/>
                </a:solidFill>
                <a:latin typeface="Arial Narrow" panose="020B0606020202030204" pitchFamily="34" charset="0"/>
              </a:rPr>
              <a:t>oratory </a:t>
            </a:r>
            <a:r>
              <a:rPr lang="en-US" altLang="ru-RU" sz="1400" b="0" kern="0" dirty="0">
                <a:solidFill>
                  <a:srgbClr val="C00000"/>
                </a:solidFill>
                <a:latin typeface="Arial Narrow" panose="020B0606020202030204" pitchFamily="34" charset="0"/>
              </a:rPr>
              <a:t>V</a:t>
            </a:r>
            <a:r>
              <a:rPr lang="en-US" altLang="ru-RU" sz="1400" b="0" kern="0" dirty="0">
                <a:solidFill>
                  <a:srgbClr val="002060"/>
                </a:solidFill>
                <a:latin typeface="Arial Narrow" panose="020B0606020202030204" pitchFamily="34" charset="0"/>
              </a:rPr>
              <a:t>irtual </a:t>
            </a:r>
            <a:r>
              <a:rPr lang="en-US" altLang="ru-RU" sz="1400" b="0" kern="0" dirty="0">
                <a:solidFill>
                  <a:srgbClr val="C00000"/>
                </a:solidFill>
                <a:latin typeface="Arial Narrow" panose="020B0606020202030204" pitchFamily="34" charset="0"/>
              </a:rPr>
              <a:t>I</a:t>
            </a:r>
            <a:r>
              <a:rPr lang="en-US" altLang="ru-RU" sz="1400" b="0" kern="0" dirty="0">
                <a:solidFill>
                  <a:srgbClr val="002060"/>
                </a:solidFill>
                <a:latin typeface="Arial Narrow" panose="020B0606020202030204" pitchFamily="34" charset="0"/>
              </a:rPr>
              <a:t>nstrument </a:t>
            </a:r>
            <a:r>
              <a:rPr lang="en-US" altLang="ru-RU" sz="1400" b="0" kern="0" dirty="0">
                <a:solidFill>
                  <a:srgbClr val="C00000"/>
                </a:solidFill>
                <a:latin typeface="Arial Narrow" panose="020B0606020202030204" pitchFamily="34" charset="0"/>
              </a:rPr>
              <a:t>E</a:t>
            </a:r>
            <a:r>
              <a:rPr lang="en-US" altLang="ru-RU" sz="1400" b="0" kern="0" dirty="0">
                <a:solidFill>
                  <a:srgbClr val="002060"/>
                </a:solidFill>
                <a:latin typeface="Arial Narrow" panose="020B0606020202030204" pitchFamily="34" charset="0"/>
              </a:rPr>
              <a:t>ngineering </a:t>
            </a:r>
            <a:r>
              <a:rPr lang="en-US" altLang="ru-RU" sz="1400" b="0" kern="0" dirty="0">
                <a:solidFill>
                  <a:srgbClr val="C00000"/>
                </a:solidFill>
                <a:latin typeface="Arial Narrow" panose="020B0606020202030204" pitchFamily="34" charset="0"/>
              </a:rPr>
              <a:t>W</a:t>
            </a:r>
            <a:r>
              <a:rPr lang="en-US" altLang="ru-RU" sz="1400" b="0" kern="0" dirty="0">
                <a:solidFill>
                  <a:srgbClr val="002060"/>
                </a:solidFill>
                <a:latin typeface="Arial Narrow" panose="020B0606020202030204" pitchFamily="34" charset="0"/>
              </a:rPr>
              <a:t>orkbench</a:t>
            </a:r>
            <a:r>
              <a:rPr lang="ru-RU" altLang="ru-RU" sz="1400" b="0" kern="0" dirty="0">
                <a:solidFill>
                  <a:srgbClr val="002060"/>
                </a:solidFill>
                <a:latin typeface="Arial Narrow" panose="020B0606020202030204" pitchFamily="34" charset="0"/>
              </a:rPr>
              <a:t> (</a:t>
            </a:r>
            <a:r>
              <a:rPr lang="en-US" altLang="ru-RU" sz="1400" kern="0" dirty="0">
                <a:solidFill>
                  <a:srgbClr val="002060"/>
                </a:solidFill>
                <a:latin typeface="Arial Narrow" panose="020B0606020202030204" pitchFamily="34" charset="0"/>
              </a:rPr>
              <a:t>LabVIEW</a:t>
            </a:r>
            <a:r>
              <a:rPr lang="ru-RU" altLang="ru-RU" sz="1400" b="0" kern="0" dirty="0" smtClean="0">
                <a:solidFill>
                  <a:srgbClr val="002060"/>
                </a:solidFill>
                <a:latin typeface="Arial Narrow" panose="020B0606020202030204" pitchFamily="34" charset="0"/>
              </a:rPr>
              <a:t>) с лабораторным инструментарием по созданию виртуальных приборов в теплотехнике и электроэнергетике:</a:t>
            </a:r>
            <a:endParaRPr lang="ru-RU" altLang="ru-RU" sz="1400" b="0" kern="0" dirty="0">
              <a:solidFill>
                <a:srgbClr val="002060"/>
              </a:solidFill>
              <a:latin typeface="Arial Narrow" panose="020B0606020202030204" pitchFamily="34" charset="0"/>
            </a:endParaRPr>
          </a:p>
          <a:p>
            <a:pPr eaLnBrk="1" hangingPunct="1">
              <a:lnSpc>
                <a:spcPct val="90000"/>
              </a:lnSpc>
              <a:buFontTx/>
              <a:buNone/>
            </a:pPr>
            <a:r>
              <a:rPr lang="ru-RU" altLang="ru-RU" sz="1200" b="0" kern="0" dirty="0" smtClean="0">
                <a:solidFill>
                  <a:srgbClr val="002060"/>
                </a:solidFill>
                <a:latin typeface="Arial Narrow" panose="020B0606020202030204" pitchFamily="34" charset="0"/>
                <a:cs typeface="Times New Roman" panose="02020603050405020304" pitchFamily="18" charset="0"/>
              </a:rPr>
              <a:t>среда </a:t>
            </a:r>
            <a:r>
              <a:rPr lang="ru-RU" altLang="ru-RU" sz="1200" b="0" kern="0" dirty="0">
                <a:solidFill>
                  <a:srgbClr val="002060"/>
                </a:solidFill>
                <a:latin typeface="Arial Narrow" panose="020B0606020202030204" pitchFamily="34" charset="0"/>
                <a:cs typeface="Times New Roman" panose="02020603050405020304" pitchFamily="18" charset="0"/>
              </a:rPr>
              <a:t>прикладного графического программирования, используемая в качестве стандартного инструмента для проведения измерений, анализа </a:t>
            </a:r>
            <a:r>
              <a:rPr lang="ru-RU" altLang="ru-RU" sz="1200" b="0" kern="0" dirty="0" smtClean="0">
                <a:solidFill>
                  <a:srgbClr val="002060"/>
                </a:solidFill>
                <a:latin typeface="Arial Narrow" panose="020B0606020202030204" pitchFamily="34" charset="0"/>
                <a:cs typeface="Times New Roman" panose="02020603050405020304" pitchFamily="18" charset="0"/>
              </a:rPr>
              <a:t>данных</a:t>
            </a:r>
            <a:r>
              <a:rPr lang="ru-RU" altLang="ru-RU" sz="1200" b="0" kern="0" dirty="0">
                <a:solidFill>
                  <a:srgbClr val="002060"/>
                </a:solidFill>
                <a:latin typeface="Arial Narrow" panose="020B0606020202030204" pitchFamily="34" charset="0"/>
                <a:cs typeface="Times New Roman" panose="02020603050405020304" pitchFamily="18" charset="0"/>
              </a:rPr>
              <a:t>, а также управления </a:t>
            </a:r>
            <a:r>
              <a:rPr lang="ru-RU" altLang="ru-RU" sz="1200" b="0" kern="0" dirty="0" smtClean="0">
                <a:solidFill>
                  <a:srgbClr val="002060"/>
                </a:solidFill>
                <a:latin typeface="Arial Narrow" panose="020B0606020202030204" pitchFamily="34" charset="0"/>
                <a:cs typeface="Times New Roman" panose="02020603050405020304" pitchFamily="18" charset="0"/>
              </a:rPr>
              <a:t>ОУ созданными виртуальными приборами.</a:t>
            </a:r>
            <a:endParaRPr lang="ru-RU" altLang="ru-RU" sz="1200" b="0" kern="0" dirty="0">
              <a:solidFill>
                <a:srgbClr val="002060"/>
              </a:solidFill>
              <a:latin typeface="Arial Narrow" panose="020B0606020202030204" pitchFamily="34" charset="0"/>
              <a:cs typeface="Times New Roman" panose="02020603050405020304" pitchFamily="18" charset="0"/>
            </a:endParaRPr>
          </a:p>
        </p:txBody>
      </p:sp>
      <p:sp>
        <p:nvSpPr>
          <p:cNvPr id="8" name="Rectangle 3"/>
          <p:cNvSpPr txBox="1">
            <a:spLocks noChangeArrowheads="1"/>
          </p:cNvSpPr>
          <p:nvPr/>
        </p:nvSpPr>
        <p:spPr bwMode="auto">
          <a:xfrm>
            <a:off x="345649" y="355268"/>
            <a:ext cx="8564316" cy="6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spcBef>
                <a:spcPct val="20000"/>
              </a:spcBef>
              <a:spcAft>
                <a:spcPct val="0"/>
              </a:spcAft>
              <a:buChar char="•"/>
              <a:defRPr sz="3200">
                <a:solidFill>
                  <a:schemeClr val="tx1"/>
                </a:solidFill>
                <a:latin typeface="+mn-lt"/>
                <a:ea typeface="+mn-ea"/>
                <a:cs typeface="+mn-cs"/>
              </a:defRPr>
            </a:lvl1pPr>
            <a:lvl2pPr marL="508000" indent="-217488" algn="l" rtl="0" eaLnBrk="0" fontAlgn="base" hangingPunct="0">
              <a:spcBef>
                <a:spcPct val="20000"/>
              </a:spcBef>
              <a:spcAft>
                <a:spcPct val="0"/>
              </a:spcAft>
              <a:buChar char="–"/>
              <a:defRPr sz="2800">
                <a:solidFill>
                  <a:schemeClr val="tx1"/>
                </a:solidFill>
                <a:latin typeface="+mn-lt"/>
              </a:defRPr>
            </a:lvl2pPr>
            <a:lvl3pPr marL="857250" indent="-176213" algn="l" rtl="0" eaLnBrk="0" fontAlgn="base" hangingPunct="0">
              <a:spcBef>
                <a:spcPct val="20000"/>
              </a:spcBef>
              <a:spcAft>
                <a:spcPct val="0"/>
              </a:spcAft>
              <a:buChar char="•"/>
              <a:defRPr sz="2400">
                <a:solidFill>
                  <a:schemeClr val="tx1"/>
                </a:solidFill>
                <a:latin typeface="+mn-lt"/>
              </a:defRPr>
            </a:lvl3pPr>
            <a:lvl4pPr marL="1206500" indent="-234950" algn="l" rtl="0" eaLnBrk="0" fontAlgn="base" hangingPunct="0">
              <a:spcBef>
                <a:spcPct val="20000"/>
              </a:spcBef>
              <a:spcAft>
                <a:spcPct val="0"/>
              </a:spcAft>
              <a:buChar char="–"/>
              <a:defRPr sz="2000">
                <a:solidFill>
                  <a:schemeClr val="tx1"/>
                </a:solidFill>
                <a:latin typeface="+mn-lt"/>
              </a:defRPr>
            </a:lvl4pPr>
            <a:lvl5pPr marL="1482725" indent="-161925" algn="l" rtl="0" eaLnBrk="0" fontAlgn="base" hangingPunct="0">
              <a:spcBef>
                <a:spcPct val="20000"/>
              </a:spcBef>
              <a:spcAft>
                <a:spcPct val="0"/>
              </a:spcAft>
              <a:buChar char="»"/>
              <a:defRPr>
                <a:solidFill>
                  <a:schemeClr val="tx1"/>
                </a:solidFill>
                <a:latin typeface="+mn-lt"/>
              </a:defRPr>
            </a:lvl5pPr>
            <a:lvl6pPr marL="1939925" indent="-161925" algn="l" rtl="0" fontAlgn="base">
              <a:spcBef>
                <a:spcPct val="20000"/>
              </a:spcBef>
              <a:spcAft>
                <a:spcPct val="0"/>
              </a:spcAft>
              <a:buChar char="»"/>
              <a:defRPr>
                <a:solidFill>
                  <a:schemeClr val="tx1"/>
                </a:solidFill>
                <a:latin typeface="+mn-lt"/>
              </a:defRPr>
            </a:lvl6pPr>
            <a:lvl7pPr marL="2397125" indent="-161925" algn="l" rtl="0" fontAlgn="base">
              <a:spcBef>
                <a:spcPct val="20000"/>
              </a:spcBef>
              <a:spcAft>
                <a:spcPct val="0"/>
              </a:spcAft>
              <a:buChar char="»"/>
              <a:defRPr>
                <a:solidFill>
                  <a:schemeClr val="tx1"/>
                </a:solidFill>
                <a:latin typeface="+mn-lt"/>
              </a:defRPr>
            </a:lvl7pPr>
            <a:lvl8pPr marL="2854325" indent="-161925" algn="l" rtl="0" fontAlgn="base">
              <a:spcBef>
                <a:spcPct val="20000"/>
              </a:spcBef>
              <a:spcAft>
                <a:spcPct val="0"/>
              </a:spcAft>
              <a:buChar char="»"/>
              <a:defRPr>
                <a:solidFill>
                  <a:schemeClr val="tx1"/>
                </a:solidFill>
                <a:latin typeface="+mn-lt"/>
              </a:defRPr>
            </a:lvl8pPr>
            <a:lvl9pPr marL="3311525" indent="-161925" algn="l" rtl="0" fontAlgn="base">
              <a:spcBef>
                <a:spcPct val="20000"/>
              </a:spcBef>
              <a:spcAft>
                <a:spcPct val="0"/>
              </a:spcAft>
              <a:buChar char="»"/>
              <a:defRPr>
                <a:solidFill>
                  <a:schemeClr val="tx1"/>
                </a:solidFill>
                <a:latin typeface="+mn-lt"/>
              </a:defRPr>
            </a:lvl9pPr>
          </a:lstStyle>
          <a:p>
            <a:pPr algn="ctr" eaLnBrk="1" hangingPunct="1">
              <a:lnSpc>
                <a:spcPct val="90000"/>
              </a:lnSpc>
              <a:buFontTx/>
              <a:buNone/>
            </a:pPr>
            <a:r>
              <a:rPr lang="ru-RU" altLang="ru-RU" sz="1600" kern="0" dirty="0" smtClean="0">
                <a:solidFill>
                  <a:srgbClr val="002060"/>
                </a:solidFill>
              </a:rPr>
              <a:t>Проект установления сотрудничества</a:t>
            </a:r>
          </a:p>
          <a:p>
            <a:pPr algn="ctr" eaLnBrk="1" hangingPunct="1">
              <a:lnSpc>
                <a:spcPct val="90000"/>
              </a:lnSpc>
              <a:buFontTx/>
              <a:buNone/>
            </a:pPr>
            <a:r>
              <a:rPr lang="ru-RU" altLang="ru-RU" sz="1600" kern="0" dirty="0" smtClean="0">
                <a:solidFill>
                  <a:srgbClr val="002060"/>
                </a:solidFill>
              </a:rPr>
              <a:t>между компанией  </a:t>
            </a:r>
            <a:r>
              <a:rPr lang="ru-RU" altLang="ru-RU" sz="1600" kern="0" dirty="0">
                <a:solidFill>
                  <a:srgbClr val="002060"/>
                </a:solidFill>
              </a:rPr>
              <a:t>«</a:t>
            </a:r>
            <a:r>
              <a:rPr lang="en-US" altLang="ru-RU" sz="1600" kern="0" dirty="0">
                <a:solidFill>
                  <a:srgbClr val="002060"/>
                </a:solidFill>
              </a:rPr>
              <a:t>National Instruments</a:t>
            </a:r>
            <a:r>
              <a:rPr lang="ru-RU" altLang="ru-RU" sz="1600" kern="0" dirty="0">
                <a:solidFill>
                  <a:srgbClr val="002060"/>
                </a:solidFill>
              </a:rPr>
              <a:t>» (США</a:t>
            </a:r>
            <a:r>
              <a:rPr lang="ru-RU" altLang="ru-RU" sz="1600" kern="0" dirty="0" smtClean="0">
                <a:solidFill>
                  <a:srgbClr val="002060"/>
                </a:solidFill>
              </a:rPr>
              <a:t>) и АО АУЭС имени Гумарбека Даукеева</a:t>
            </a:r>
            <a:endParaRPr lang="ru-RU" altLang="ru-RU" sz="1600" kern="0" dirty="0">
              <a:solidFill>
                <a:srgbClr val="002060"/>
              </a:solidFill>
            </a:endParaRPr>
          </a:p>
        </p:txBody>
      </p:sp>
      <p:sp>
        <p:nvSpPr>
          <p:cNvPr id="9" name="Rectangle 11"/>
          <p:cNvSpPr>
            <a:spLocks noGrp="1" noChangeArrowheads="1"/>
          </p:cNvSpPr>
          <p:nvPr>
            <p:ph type="title"/>
          </p:nvPr>
        </p:nvSpPr>
        <p:spPr>
          <a:xfrm>
            <a:off x="378544" y="1882389"/>
            <a:ext cx="8674041" cy="1175635"/>
          </a:xfrm>
        </p:spPr>
        <p:txBody>
          <a:bodyPr/>
          <a:lstStyle/>
          <a:p>
            <a:pPr algn="just" eaLnBrk="1" hangingPunct="1"/>
            <a:r>
              <a:rPr lang="ru-RU" altLang="ru-RU" sz="1800" dirty="0" smtClean="0">
                <a:solidFill>
                  <a:srgbClr val="002060"/>
                </a:solidFill>
              </a:rPr>
              <a:t>ПО </a:t>
            </a:r>
            <a:r>
              <a:rPr lang="ru-RU" altLang="ru-RU" sz="1800" dirty="0">
                <a:solidFill>
                  <a:srgbClr val="002060"/>
                </a:solidFill>
              </a:rPr>
              <a:t>«</a:t>
            </a:r>
            <a:r>
              <a:rPr lang="en-US" altLang="ru-RU" sz="1800" dirty="0" err="1">
                <a:solidFill>
                  <a:srgbClr val="002060"/>
                </a:solidFill>
              </a:rPr>
              <a:t>LabView</a:t>
            </a:r>
            <a:r>
              <a:rPr lang="ru-RU" altLang="ru-RU" sz="1800" dirty="0">
                <a:solidFill>
                  <a:srgbClr val="002060"/>
                </a:solidFill>
              </a:rPr>
              <a:t>»</a:t>
            </a:r>
            <a:r>
              <a:rPr lang="en-US" altLang="ru-RU" sz="1800" b="0" dirty="0">
                <a:solidFill>
                  <a:srgbClr val="002060"/>
                </a:solidFill>
              </a:rPr>
              <a:t> </a:t>
            </a:r>
            <a:r>
              <a:rPr lang="ru-RU" altLang="ru-RU" sz="1800" b="0" dirty="0" smtClean="0">
                <a:solidFill>
                  <a:srgbClr val="002060"/>
                </a:solidFill>
              </a:rPr>
              <a:t>построено моделированием структуры ОУ и СУ виртуальными </a:t>
            </a:r>
            <a:r>
              <a:rPr lang="ru-RU" altLang="ru-RU" sz="1800" b="0" dirty="0">
                <a:solidFill>
                  <a:srgbClr val="002060"/>
                </a:solidFill>
              </a:rPr>
              <a:t>приборами (</a:t>
            </a:r>
            <a:r>
              <a:rPr lang="en-US" altLang="ru-RU" sz="1800" b="0" dirty="0" smtClean="0">
                <a:solidFill>
                  <a:srgbClr val="002060"/>
                </a:solidFill>
              </a:rPr>
              <a:t>VI</a:t>
            </a:r>
            <a:r>
              <a:rPr lang="ru-RU" altLang="ru-RU" sz="1800" b="0" dirty="0" smtClean="0">
                <a:solidFill>
                  <a:srgbClr val="002060"/>
                </a:solidFill>
              </a:rPr>
              <a:t>), состоящие из виртуальной лицевой панели </a:t>
            </a:r>
            <a:r>
              <a:rPr lang="ru-RU" altLang="ru-RU" sz="1800" b="0" dirty="0">
                <a:solidFill>
                  <a:srgbClr val="002060"/>
                </a:solidFill>
              </a:rPr>
              <a:t>и </a:t>
            </a:r>
            <a:r>
              <a:rPr lang="ru-RU" altLang="ru-RU" sz="1800" b="0" dirty="0" smtClean="0">
                <a:solidFill>
                  <a:srgbClr val="002060"/>
                </a:solidFill>
              </a:rPr>
              <a:t>блок-схемы функционирования </a:t>
            </a:r>
            <a:r>
              <a:rPr lang="ru-RU" altLang="ru-RU" sz="1800" b="0" dirty="0" smtClean="0">
                <a:solidFill>
                  <a:srgbClr val="002060"/>
                </a:solidFill>
              </a:rPr>
              <a:t>ИСУ).</a:t>
            </a:r>
            <a:br>
              <a:rPr lang="ru-RU" altLang="ru-RU" sz="1800" b="0" dirty="0" smtClean="0">
                <a:solidFill>
                  <a:srgbClr val="002060"/>
                </a:solidFill>
              </a:rPr>
            </a:br>
            <a:r>
              <a:rPr lang="en-US" altLang="ru-RU" sz="1800" b="0" dirty="0" smtClean="0">
                <a:solidFill>
                  <a:srgbClr val="002060"/>
                </a:solidFill>
              </a:rPr>
              <a:t>VI</a:t>
            </a:r>
            <a:r>
              <a:rPr lang="ru-RU" altLang="ru-RU" sz="1800" b="0" dirty="0" smtClean="0">
                <a:solidFill>
                  <a:srgbClr val="002060"/>
                </a:solidFill>
              </a:rPr>
              <a:t> </a:t>
            </a:r>
            <a:r>
              <a:rPr lang="ru-RU" altLang="ru-RU" sz="1800" b="0" dirty="0" smtClean="0">
                <a:solidFill>
                  <a:srgbClr val="002060"/>
                </a:solidFill>
              </a:rPr>
              <a:t>можно создавать как библиотеку ПО ПЛИС или цифровыми устройствами в качестве измерительных и регулирующих инструментов ОУ.</a:t>
            </a:r>
            <a:endParaRPr lang="ru-RU" altLang="ru-RU" sz="1800" b="0" dirty="0">
              <a:solidFill>
                <a:srgbClr val="002060"/>
              </a:solidFill>
            </a:endParaRPr>
          </a:p>
        </p:txBody>
      </p:sp>
      <p:sp>
        <p:nvSpPr>
          <p:cNvPr id="4" name="Прямоугольник 3"/>
          <p:cNvSpPr/>
          <p:nvPr/>
        </p:nvSpPr>
        <p:spPr>
          <a:xfrm>
            <a:off x="385855" y="3543273"/>
            <a:ext cx="8619179" cy="2277547"/>
          </a:xfrm>
          <a:prstGeom prst="rect">
            <a:avLst/>
          </a:prstGeom>
        </p:spPr>
        <p:txBody>
          <a:bodyPr wrap="square">
            <a:spAutoFit/>
          </a:bodyPr>
          <a:lstStyle/>
          <a:p>
            <a:pPr algn="just"/>
            <a:r>
              <a:rPr lang="ru-RU" sz="1400" dirty="0">
                <a:solidFill>
                  <a:srgbClr val="0070C0"/>
                </a:solidFill>
              </a:rPr>
              <a:t>1 Курсы и сборники лабораторных практикумов по изучению </a:t>
            </a:r>
            <a:r>
              <a:rPr lang="en-US" sz="1400" dirty="0">
                <a:solidFill>
                  <a:srgbClr val="0070C0"/>
                </a:solidFill>
              </a:rPr>
              <a:t>NI LabVIEW</a:t>
            </a:r>
            <a:r>
              <a:rPr lang="ru-RU" sz="1400" dirty="0">
                <a:solidFill>
                  <a:srgbClr val="0070C0"/>
                </a:solidFill>
              </a:rPr>
              <a:t>, как программной среды.</a:t>
            </a:r>
          </a:p>
          <a:p>
            <a:pPr algn="just"/>
            <a:r>
              <a:rPr lang="ru-RU" sz="1200" b="0" dirty="0" smtClean="0">
                <a:solidFill>
                  <a:srgbClr val="0070C0"/>
                </a:solidFill>
              </a:rPr>
              <a:t>В работах описываются методики </a:t>
            </a:r>
            <a:r>
              <a:rPr lang="ru-RU" sz="1200" b="0" dirty="0">
                <a:solidFill>
                  <a:srgbClr val="0070C0"/>
                </a:solidFill>
              </a:rPr>
              <a:t>использования </a:t>
            </a:r>
            <a:r>
              <a:rPr lang="ru-RU" sz="1200" b="0" dirty="0" smtClean="0">
                <a:solidFill>
                  <a:srgbClr val="0070C0"/>
                </a:solidFill>
              </a:rPr>
              <a:t>новой </a:t>
            </a:r>
            <a:r>
              <a:rPr lang="ru-RU" sz="1200" b="0" dirty="0">
                <a:solidFill>
                  <a:srgbClr val="0070C0"/>
                </a:solidFill>
              </a:rPr>
              <a:t>технологий в любую область знаний ИКТ программированием на основе блок-схем.</a:t>
            </a:r>
          </a:p>
          <a:p>
            <a:pPr algn="just"/>
            <a:endParaRPr lang="ru-RU" sz="1400" dirty="0" smtClean="0">
              <a:solidFill>
                <a:srgbClr val="0070C0"/>
              </a:solidFill>
            </a:endParaRPr>
          </a:p>
          <a:p>
            <a:pPr algn="just"/>
            <a:r>
              <a:rPr lang="ru-RU" sz="1400" dirty="0" smtClean="0">
                <a:solidFill>
                  <a:srgbClr val="0070C0"/>
                </a:solidFill>
              </a:rPr>
              <a:t>2 Проведение экспериментальных работ по дисциплинам ОП </a:t>
            </a:r>
            <a:r>
              <a:rPr lang="ru-RU" sz="1400" dirty="0">
                <a:solidFill>
                  <a:srgbClr val="0070C0"/>
                </a:solidFill>
              </a:rPr>
              <a:t>технических специальностей университета.</a:t>
            </a:r>
          </a:p>
          <a:p>
            <a:pPr algn="just"/>
            <a:r>
              <a:rPr lang="ru-RU" sz="1200" b="0" dirty="0" smtClean="0">
                <a:solidFill>
                  <a:srgbClr val="0070C0"/>
                </a:solidFill>
              </a:rPr>
              <a:t>Осваиваются методики выбора среды </a:t>
            </a:r>
            <a:r>
              <a:rPr lang="ru-RU" sz="1200" b="0" dirty="0">
                <a:solidFill>
                  <a:srgbClr val="0070C0"/>
                </a:solidFill>
              </a:rPr>
              <a:t>моделирования и </a:t>
            </a:r>
            <a:r>
              <a:rPr lang="ru-RU" sz="1200" b="0" dirty="0" smtClean="0">
                <a:solidFill>
                  <a:srgbClr val="0070C0"/>
                </a:solidFill>
              </a:rPr>
              <a:t>измерения параметров </a:t>
            </a:r>
            <a:r>
              <a:rPr lang="ru-RU" sz="1200" b="0" dirty="0">
                <a:solidFill>
                  <a:srgbClr val="0070C0"/>
                </a:solidFill>
              </a:rPr>
              <a:t>физических процессов </a:t>
            </a:r>
            <a:r>
              <a:rPr lang="ru-RU" sz="1200" b="0" dirty="0" smtClean="0">
                <a:solidFill>
                  <a:srgbClr val="0070C0"/>
                </a:solidFill>
              </a:rPr>
              <a:t>в ОУ через </a:t>
            </a:r>
            <a:r>
              <a:rPr lang="en-US" sz="1200" b="0" dirty="0" smtClean="0">
                <a:solidFill>
                  <a:srgbClr val="0070C0"/>
                </a:solidFill>
              </a:rPr>
              <a:t>VI</a:t>
            </a:r>
            <a:r>
              <a:rPr lang="ru-RU" sz="1200" b="0" dirty="0" smtClean="0">
                <a:solidFill>
                  <a:srgbClr val="0070C0"/>
                </a:solidFill>
              </a:rPr>
              <a:t>. Такие приборы могут быть совершенствованы по </a:t>
            </a:r>
            <a:r>
              <a:rPr lang="ru-RU" sz="1200" b="0" dirty="0">
                <a:solidFill>
                  <a:srgbClr val="0070C0"/>
                </a:solidFill>
              </a:rPr>
              <a:t>заданному </a:t>
            </a:r>
            <a:r>
              <a:rPr lang="ru-RU" sz="1200" b="0" dirty="0" smtClean="0">
                <a:solidFill>
                  <a:srgbClr val="0070C0"/>
                </a:solidFill>
              </a:rPr>
              <a:t>или новому алгоритму.</a:t>
            </a:r>
          </a:p>
          <a:p>
            <a:pPr algn="just"/>
            <a:endParaRPr lang="ru-RU" sz="1200" b="0" dirty="0">
              <a:solidFill>
                <a:srgbClr val="0070C0"/>
              </a:solidFill>
            </a:endParaRPr>
          </a:p>
          <a:p>
            <a:pPr algn="just"/>
            <a:r>
              <a:rPr lang="ru-RU" sz="1400" dirty="0">
                <a:solidFill>
                  <a:srgbClr val="0070C0"/>
                </a:solidFill>
              </a:rPr>
              <a:t>3 </a:t>
            </a:r>
            <a:r>
              <a:rPr lang="ru-RU" sz="1400" dirty="0" smtClean="0">
                <a:solidFill>
                  <a:srgbClr val="0070C0"/>
                </a:solidFill>
              </a:rPr>
              <a:t>Проведение на промышленном оборудовании исследований </a:t>
            </a:r>
            <a:r>
              <a:rPr lang="ru-RU" sz="1400" dirty="0">
                <a:solidFill>
                  <a:srgbClr val="0070C0"/>
                </a:solidFill>
              </a:rPr>
              <a:t>и </a:t>
            </a:r>
            <a:r>
              <a:rPr lang="ru-RU" sz="1400" dirty="0" smtClean="0">
                <a:solidFill>
                  <a:srgbClr val="0070C0"/>
                </a:solidFill>
              </a:rPr>
              <a:t>экспериментов, необходимых для выпускных работ совместно </a:t>
            </a:r>
            <a:r>
              <a:rPr lang="ru-RU" sz="1400" dirty="0">
                <a:solidFill>
                  <a:srgbClr val="0070C0"/>
                </a:solidFill>
              </a:rPr>
              <a:t>с </a:t>
            </a:r>
            <a:r>
              <a:rPr lang="ru-RU" sz="1400" dirty="0" smtClean="0">
                <a:solidFill>
                  <a:srgbClr val="0070C0"/>
                </a:solidFill>
              </a:rPr>
              <a:t>набором созданных </a:t>
            </a:r>
            <a:r>
              <a:rPr lang="en-US" sz="1400" dirty="0" smtClean="0">
                <a:solidFill>
                  <a:srgbClr val="0070C0"/>
                </a:solidFill>
              </a:rPr>
              <a:t>VI</a:t>
            </a:r>
            <a:r>
              <a:rPr lang="ru-RU" sz="1400" dirty="0" smtClean="0">
                <a:solidFill>
                  <a:srgbClr val="0070C0"/>
                </a:solidFill>
              </a:rPr>
              <a:t>.</a:t>
            </a:r>
            <a:endParaRPr lang="ru-RU" sz="1400" dirty="0">
              <a:solidFill>
                <a:srgbClr val="0070C0"/>
              </a:solidFill>
            </a:endParaRPr>
          </a:p>
          <a:p>
            <a:pPr algn="just"/>
            <a:r>
              <a:rPr lang="ru-RU" sz="1200" b="0" dirty="0">
                <a:solidFill>
                  <a:srgbClr val="0070C0"/>
                </a:solidFill>
              </a:rPr>
              <a:t>Служит для создания исследовательской </a:t>
            </a:r>
            <a:r>
              <a:rPr lang="ru-RU" sz="1200" b="0" dirty="0" smtClean="0">
                <a:solidFill>
                  <a:srgbClr val="0070C0"/>
                </a:solidFill>
              </a:rPr>
              <a:t>или промышленной установки</a:t>
            </a:r>
            <a:r>
              <a:rPr lang="ru-RU" sz="1200" b="0" dirty="0">
                <a:solidFill>
                  <a:srgbClr val="0070C0"/>
                </a:solidFill>
              </a:rPr>
              <a:t>, на которой изучаются параметры и характеристики реальных сигналов </a:t>
            </a:r>
            <a:r>
              <a:rPr lang="ru-RU" sz="1200" b="0" dirty="0" smtClean="0">
                <a:solidFill>
                  <a:srgbClr val="0070C0"/>
                </a:solidFill>
              </a:rPr>
              <a:t>электронных </a:t>
            </a:r>
            <a:r>
              <a:rPr lang="ru-RU" sz="1200" b="0" dirty="0">
                <a:solidFill>
                  <a:srgbClr val="0070C0"/>
                </a:solidFill>
              </a:rPr>
              <a:t>устройств</a:t>
            </a:r>
            <a:r>
              <a:rPr lang="ru-RU" sz="1200" b="0" dirty="0" smtClean="0">
                <a:solidFill>
                  <a:srgbClr val="0070C0"/>
                </a:solidFill>
              </a:rPr>
              <a:t>.</a:t>
            </a:r>
            <a:endParaRPr lang="ru-RU" altLang="ru-RU" sz="1200" b="0" dirty="0">
              <a:solidFill>
                <a:srgbClr val="0070C0"/>
              </a:solidFill>
            </a:endParaRPr>
          </a:p>
        </p:txBody>
      </p:sp>
      <p:sp>
        <p:nvSpPr>
          <p:cNvPr id="6" name="Прямоугольник 5"/>
          <p:cNvSpPr/>
          <p:nvPr/>
        </p:nvSpPr>
        <p:spPr>
          <a:xfrm>
            <a:off x="524821" y="3058024"/>
            <a:ext cx="8619179" cy="480131"/>
          </a:xfrm>
          <a:prstGeom prst="rect">
            <a:avLst/>
          </a:prstGeom>
        </p:spPr>
        <p:txBody>
          <a:bodyPr wrap="square">
            <a:spAutoFit/>
          </a:bodyPr>
          <a:lstStyle/>
          <a:p>
            <a:pPr marL="609600" indent="-609600" eaLnBrk="1" hangingPunct="1">
              <a:lnSpc>
                <a:spcPct val="90000"/>
              </a:lnSpc>
              <a:buFontTx/>
              <a:buNone/>
            </a:pPr>
            <a:r>
              <a:rPr lang="ru-RU" altLang="ru-RU" sz="1400" dirty="0" smtClean="0">
                <a:solidFill>
                  <a:srgbClr val="002060"/>
                </a:solidFill>
                <a:latin typeface="Times New Roman" panose="02020603050405020304" pitchFamily="18" charset="0"/>
                <a:cs typeface="Times New Roman" panose="02020603050405020304" pitchFamily="18" charset="0"/>
              </a:rPr>
              <a:t>На кафедре АУ планируется выбор направления совершенствования практикумов и исследований обучающихся с дистанционным использованием в учебном процессе университета:</a:t>
            </a:r>
            <a:endParaRPr lang="ru-RU" altLang="ru-RU" sz="1400" b="0" dirty="0">
              <a:solidFill>
                <a:srgbClr val="002060"/>
              </a:solidFill>
            </a:endParaRPr>
          </a:p>
        </p:txBody>
      </p:sp>
    </p:spTree>
    <p:extLst>
      <p:ext uri="{BB962C8B-B14F-4D97-AF65-F5344CB8AC3E}">
        <p14:creationId xmlns:p14="http://schemas.microsoft.com/office/powerpoint/2010/main" val="40044622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495736" y="1185517"/>
            <a:ext cx="8424543" cy="2573135"/>
          </a:xfrm>
          <a:prstGeom prst="rect">
            <a:avLst/>
          </a:prstGeom>
        </p:spPr>
      </p:pic>
      <p:sp>
        <p:nvSpPr>
          <p:cNvPr id="5122" name="Rectangle 2"/>
          <p:cNvSpPr>
            <a:spLocks noGrp="1" noChangeArrowheads="1"/>
          </p:cNvSpPr>
          <p:nvPr>
            <p:ph type="title"/>
          </p:nvPr>
        </p:nvSpPr>
        <p:spPr>
          <a:xfrm>
            <a:off x="385774" y="318195"/>
            <a:ext cx="8534400" cy="268835"/>
          </a:xfrm>
        </p:spPr>
        <p:txBody>
          <a:bodyPr/>
          <a:lstStyle/>
          <a:p>
            <a:pPr algn="ctr" eaLnBrk="1" hangingPunct="1"/>
            <a:r>
              <a:rPr lang="ru-RU" altLang="ru-RU" sz="1800" dirty="0" smtClean="0">
                <a:solidFill>
                  <a:srgbClr val="002060"/>
                </a:solidFill>
              </a:rPr>
              <a:t>Федеральная политехническая школа Лозанны </a:t>
            </a:r>
            <a:r>
              <a:rPr lang="ru-RU" altLang="ru-RU" sz="1800" dirty="0" smtClean="0">
                <a:solidFill>
                  <a:srgbClr val="002060"/>
                </a:solidFill>
              </a:rPr>
              <a:t>(</a:t>
            </a:r>
            <a:r>
              <a:rPr lang="en-US" altLang="ru-RU" sz="1800" dirty="0" smtClean="0">
                <a:solidFill>
                  <a:srgbClr val="002060"/>
                </a:solidFill>
              </a:rPr>
              <a:t>EPFL), </a:t>
            </a:r>
            <a:r>
              <a:rPr lang="ru-RU" altLang="ru-RU" sz="1800" dirty="0" smtClean="0">
                <a:solidFill>
                  <a:srgbClr val="002060"/>
                </a:solidFill>
              </a:rPr>
              <a:t>ФРАНЦИЯ</a:t>
            </a:r>
            <a:r>
              <a:rPr lang="ru-RU" altLang="ru-RU" sz="1800" dirty="0">
                <a:solidFill>
                  <a:srgbClr val="002060"/>
                </a:solidFill>
              </a:rPr>
              <a:t>)</a:t>
            </a:r>
          </a:p>
        </p:txBody>
      </p:sp>
      <p:sp>
        <p:nvSpPr>
          <p:cNvPr id="3" name="Прямоугольник 2"/>
          <p:cNvSpPr/>
          <p:nvPr/>
        </p:nvSpPr>
        <p:spPr>
          <a:xfrm>
            <a:off x="373202" y="587030"/>
            <a:ext cx="8529625" cy="584775"/>
          </a:xfrm>
          <a:prstGeom prst="rect">
            <a:avLst/>
          </a:prstGeom>
        </p:spPr>
        <p:txBody>
          <a:bodyPr wrap="square">
            <a:spAutoFit/>
          </a:bodyPr>
          <a:lstStyle/>
          <a:p>
            <a:pPr algn="l"/>
            <a:r>
              <a:rPr lang="ru-RU" sz="1600" b="0" dirty="0">
                <a:solidFill>
                  <a:srgbClr val="FF0000"/>
                </a:solidFill>
              </a:rPr>
              <a:t>EPFL </a:t>
            </a:r>
            <a:r>
              <a:rPr lang="ru-RU" sz="1600" b="0" dirty="0" smtClean="0">
                <a:solidFill>
                  <a:srgbClr val="FF0000"/>
                </a:solidFill>
              </a:rPr>
              <a:t>первая </a:t>
            </a:r>
            <a:r>
              <a:rPr lang="ru-RU" sz="1600" b="0" dirty="0">
                <a:solidFill>
                  <a:srgbClr val="FF0000"/>
                </a:solidFill>
              </a:rPr>
              <a:t>в </a:t>
            </a:r>
            <a:r>
              <a:rPr lang="ru-RU" sz="1600" b="0" dirty="0" smtClean="0">
                <a:solidFill>
                  <a:srgbClr val="FF0000"/>
                </a:solidFill>
              </a:rPr>
              <a:t>мире внедри</a:t>
            </a:r>
            <a:r>
              <a:rPr lang="kk-KZ" sz="1600" b="0" dirty="0" smtClean="0">
                <a:solidFill>
                  <a:srgbClr val="FF0000"/>
                </a:solidFill>
              </a:rPr>
              <a:t>л</a:t>
            </a:r>
            <a:r>
              <a:rPr lang="ru-RU" sz="1600" b="0" dirty="0" smtClean="0">
                <a:solidFill>
                  <a:srgbClr val="FF0000"/>
                </a:solidFill>
              </a:rPr>
              <a:t>а единую инфраструктуру </a:t>
            </a:r>
            <a:r>
              <a:rPr lang="ru-RU" sz="1600" b="0" dirty="0">
                <a:solidFill>
                  <a:srgbClr val="FF0000"/>
                </a:solidFill>
              </a:rPr>
              <a:t>мониторинга в сети </a:t>
            </a:r>
            <a:r>
              <a:rPr lang="ru-RU" sz="1600" b="0" dirty="0" smtClean="0">
                <a:solidFill>
                  <a:srgbClr val="FF0000"/>
                </a:solidFill>
              </a:rPr>
              <a:t>кампуса школы. Сегодня </a:t>
            </a:r>
            <a:r>
              <a:rPr lang="ru-RU" sz="1600" b="0" dirty="0">
                <a:solidFill>
                  <a:srgbClr val="FF0000"/>
                </a:solidFill>
              </a:rPr>
              <a:t>ведется мониторинг </a:t>
            </a:r>
            <a:r>
              <a:rPr lang="ru-RU" sz="1600" b="0" dirty="0" smtClean="0">
                <a:solidFill>
                  <a:srgbClr val="FF0000"/>
                </a:solidFill>
              </a:rPr>
              <a:t>6 </a:t>
            </a:r>
            <a:r>
              <a:rPr lang="ru-RU" sz="1600" b="0" dirty="0">
                <a:solidFill>
                  <a:srgbClr val="FF0000"/>
                </a:solidFill>
              </a:rPr>
              <a:t>зданий, </a:t>
            </a:r>
            <a:r>
              <a:rPr lang="ru-RU" sz="1600" b="0" dirty="0" smtClean="0">
                <a:solidFill>
                  <a:srgbClr val="FF0000"/>
                </a:solidFill>
              </a:rPr>
              <a:t>где ведется полный </a:t>
            </a:r>
            <a:r>
              <a:rPr lang="ru-RU" sz="1600" b="0" dirty="0">
                <a:solidFill>
                  <a:srgbClr val="FF0000"/>
                </a:solidFill>
              </a:rPr>
              <a:t>учет данных для энергетических исследований.</a:t>
            </a:r>
          </a:p>
        </p:txBody>
      </p:sp>
      <p:pic>
        <p:nvPicPr>
          <p:cNvPr id="5" name="Рисунок 4"/>
          <p:cNvPicPr>
            <a:picLocks noChangeAspect="1"/>
          </p:cNvPicPr>
          <p:nvPr/>
        </p:nvPicPr>
        <p:blipFill>
          <a:blip r:embed="rId4"/>
          <a:stretch>
            <a:fillRect/>
          </a:stretch>
        </p:blipFill>
        <p:spPr>
          <a:xfrm>
            <a:off x="3919115" y="3783955"/>
            <a:ext cx="5002332" cy="1957434"/>
          </a:xfrm>
          <a:prstGeom prst="rect">
            <a:avLst/>
          </a:prstGeom>
        </p:spPr>
      </p:pic>
      <p:pic>
        <p:nvPicPr>
          <p:cNvPr id="6" name="Рисунок 5"/>
          <p:cNvPicPr>
            <a:picLocks noChangeAspect="1"/>
          </p:cNvPicPr>
          <p:nvPr/>
        </p:nvPicPr>
        <p:blipFill>
          <a:blip r:embed="rId5"/>
          <a:stretch>
            <a:fillRect/>
          </a:stretch>
        </p:blipFill>
        <p:spPr>
          <a:xfrm>
            <a:off x="495736" y="3993503"/>
            <a:ext cx="4505325" cy="1724025"/>
          </a:xfrm>
          <a:prstGeom prst="rect">
            <a:avLst/>
          </a:prstGeom>
        </p:spPr>
      </p:pic>
      <p:pic>
        <p:nvPicPr>
          <p:cNvPr id="7" name="Рисунок 6"/>
          <p:cNvPicPr>
            <a:picLocks noChangeAspect="1"/>
          </p:cNvPicPr>
          <p:nvPr/>
        </p:nvPicPr>
        <p:blipFill>
          <a:blip r:embed="rId6"/>
          <a:stretch>
            <a:fillRect/>
          </a:stretch>
        </p:blipFill>
        <p:spPr>
          <a:xfrm>
            <a:off x="923525" y="2472084"/>
            <a:ext cx="1114425" cy="1981200"/>
          </a:xfrm>
          <a:prstGeom prst="rect">
            <a:avLst/>
          </a:prstGeom>
        </p:spPr>
      </p:pic>
    </p:spTree>
    <p:extLst>
      <p:ext uri="{BB962C8B-B14F-4D97-AF65-F5344CB8AC3E}">
        <p14:creationId xmlns:p14="http://schemas.microsoft.com/office/powerpoint/2010/main" val="342233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862600"/>
          </a:xfrm>
        </p:spPr>
        <p:txBody>
          <a:bodyPr/>
          <a:lstStyle/>
          <a:p>
            <a:pPr algn="ctr" eaLnBrk="1" hangingPunct="1"/>
            <a:r>
              <a:rPr lang="ru-RU" altLang="ru-RU" sz="2200" dirty="0" smtClean="0">
                <a:solidFill>
                  <a:srgbClr val="002060"/>
                </a:solidFill>
              </a:rPr>
              <a:t>Вариант изменения </a:t>
            </a:r>
            <a:r>
              <a:rPr lang="ru-RU" altLang="ru-RU" sz="2200" dirty="0">
                <a:solidFill>
                  <a:srgbClr val="002060"/>
                </a:solidFill>
              </a:rPr>
              <a:t>учебного </a:t>
            </a:r>
            <a:r>
              <a:rPr lang="ru-RU" altLang="ru-RU" sz="2200" dirty="0" smtClean="0">
                <a:solidFill>
                  <a:srgbClr val="002060"/>
                </a:solidFill>
              </a:rPr>
              <a:t>плана реализации ОП </a:t>
            </a:r>
            <a:r>
              <a:rPr lang="ru-RU" altLang="ru-RU" sz="2200" dirty="0">
                <a:solidFill>
                  <a:srgbClr val="002060"/>
                </a:solidFill>
              </a:rPr>
              <a:t>и </a:t>
            </a:r>
            <a:r>
              <a:rPr lang="ru-RU" altLang="ru-RU" sz="2200" dirty="0" smtClean="0">
                <a:solidFill>
                  <a:srgbClr val="002060"/>
                </a:solidFill>
              </a:rPr>
              <a:t>составление новых курсов </a:t>
            </a:r>
            <a:r>
              <a:rPr lang="ru-RU" altLang="ru-RU" sz="2200" dirty="0">
                <a:solidFill>
                  <a:srgbClr val="002060"/>
                </a:solidFill>
              </a:rPr>
              <a:t>для получения знаний в </a:t>
            </a:r>
            <a:r>
              <a:rPr lang="ru-RU" altLang="ru-RU" sz="2200" dirty="0" smtClean="0">
                <a:solidFill>
                  <a:srgbClr val="002060"/>
                </a:solidFill>
              </a:rPr>
              <a:t>энергетике и телекоммуникации</a:t>
            </a:r>
            <a:endParaRPr lang="ru-RU" altLang="ru-RU" sz="2200" dirty="0">
              <a:solidFill>
                <a:srgbClr val="002060"/>
              </a:solidFill>
            </a:endParaRPr>
          </a:p>
        </p:txBody>
      </p:sp>
      <p:pic>
        <p:nvPicPr>
          <p:cNvPr id="3" name="Рисунок 2"/>
          <p:cNvPicPr>
            <a:picLocks noChangeAspect="1"/>
          </p:cNvPicPr>
          <p:nvPr/>
        </p:nvPicPr>
        <p:blipFill>
          <a:blip r:embed="rId3"/>
          <a:stretch>
            <a:fillRect/>
          </a:stretch>
        </p:blipFill>
        <p:spPr>
          <a:xfrm>
            <a:off x="490290" y="1219200"/>
            <a:ext cx="8425110" cy="2894433"/>
          </a:xfrm>
          <a:prstGeom prst="rect">
            <a:avLst/>
          </a:prstGeom>
        </p:spPr>
      </p:pic>
      <p:pic>
        <p:nvPicPr>
          <p:cNvPr id="4" name="Рисунок 3"/>
          <p:cNvPicPr>
            <a:picLocks noChangeAspect="1"/>
          </p:cNvPicPr>
          <p:nvPr/>
        </p:nvPicPr>
        <p:blipFill>
          <a:blip r:embed="rId4"/>
          <a:stretch>
            <a:fillRect/>
          </a:stretch>
        </p:blipFill>
        <p:spPr>
          <a:xfrm>
            <a:off x="490556" y="3889860"/>
            <a:ext cx="2879432" cy="1975148"/>
          </a:xfrm>
          <a:prstGeom prst="rect">
            <a:avLst/>
          </a:prstGeom>
        </p:spPr>
      </p:pic>
      <p:pic>
        <p:nvPicPr>
          <p:cNvPr id="5" name="Рисунок 4"/>
          <p:cNvPicPr>
            <a:picLocks noChangeAspect="1"/>
          </p:cNvPicPr>
          <p:nvPr/>
        </p:nvPicPr>
        <p:blipFill>
          <a:blip r:embed="rId5"/>
          <a:stretch>
            <a:fillRect/>
          </a:stretch>
        </p:blipFill>
        <p:spPr>
          <a:xfrm>
            <a:off x="3369988" y="3889860"/>
            <a:ext cx="5712813" cy="1978994"/>
          </a:xfrm>
          <a:prstGeom prst="rect">
            <a:avLst/>
          </a:prstGeom>
        </p:spPr>
      </p:pic>
    </p:spTree>
    <p:extLst>
      <p:ext uri="{BB962C8B-B14F-4D97-AF65-F5344CB8AC3E}">
        <p14:creationId xmlns:p14="http://schemas.microsoft.com/office/powerpoint/2010/main" val="414034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862600"/>
          </a:xfrm>
        </p:spPr>
        <p:txBody>
          <a:bodyPr/>
          <a:lstStyle/>
          <a:p>
            <a:pPr algn="ctr" eaLnBrk="1" hangingPunct="1"/>
            <a:r>
              <a:rPr lang="ru-RU" altLang="ru-RU" sz="2200" dirty="0">
                <a:solidFill>
                  <a:srgbClr val="002060"/>
                </a:solidFill>
              </a:rPr>
              <a:t>Сотрудничество </a:t>
            </a:r>
            <a:r>
              <a:rPr lang="ru-RU" altLang="ru-RU" sz="2200" dirty="0" smtClean="0">
                <a:solidFill>
                  <a:srgbClr val="002060"/>
                </a:solidFill>
              </a:rPr>
              <a:t>с компаниями в </a:t>
            </a:r>
            <a:r>
              <a:rPr lang="ru-RU" altLang="ru-RU" sz="2200" dirty="0">
                <a:solidFill>
                  <a:srgbClr val="002060"/>
                </a:solidFill>
              </a:rPr>
              <a:t>области научных </a:t>
            </a:r>
            <a:r>
              <a:rPr lang="ru-RU" altLang="ru-RU" sz="2200" dirty="0" smtClean="0">
                <a:solidFill>
                  <a:srgbClr val="002060"/>
                </a:solidFill>
              </a:rPr>
              <a:t>исследований.</a:t>
            </a:r>
            <a:r>
              <a:rPr lang="ru-RU" altLang="ru-RU" sz="2200" dirty="0">
                <a:solidFill>
                  <a:srgbClr val="002060"/>
                </a:solidFill>
              </a:rPr>
              <a:t/>
            </a:r>
            <a:br>
              <a:rPr lang="ru-RU" altLang="ru-RU" sz="2200" dirty="0">
                <a:solidFill>
                  <a:srgbClr val="002060"/>
                </a:solidFill>
              </a:rPr>
            </a:br>
            <a:r>
              <a:rPr lang="ru-RU" altLang="ru-RU" sz="2200" dirty="0">
                <a:solidFill>
                  <a:srgbClr val="002060"/>
                </a:solidFill>
              </a:rPr>
              <a:t>Ускорение исследований в различных </a:t>
            </a:r>
            <a:r>
              <a:rPr lang="ru-RU" altLang="ru-RU" sz="2200" dirty="0" smtClean="0">
                <a:solidFill>
                  <a:srgbClr val="002060"/>
                </a:solidFill>
              </a:rPr>
              <a:t>областях энергетики.</a:t>
            </a:r>
            <a:endParaRPr lang="en-US" altLang="ru-RU" sz="2200" dirty="0">
              <a:solidFill>
                <a:srgbClr val="002060"/>
              </a:solidFill>
            </a:endParaRPr>
          </a:p>
        </p:txBody>
      </p:sp>
      <p:sp>
        <p:nvSpPr>
          <p:cNvPr id="5123" name="Rectangle 3"/>
          <p:cNvSpPr>
            <a:spLocks noGrp="1" noChangeArrowheads="1"/>
          </p:cNvSpPr>
          <p:nvPr>
            <p:ph type="body" idx="1"/>
          </p:nvPr>
        </p:nvSpPr>
        <p:spPr>
          <a:xfrm>
            <a:off x="381000" y="1393535"/>
            <a:ext cx="8534400" cy="4036755"/>
          </a:xfrm>
        </p:spPr>
        <p:txBody>
          <a:bodyPr/>
          <a:lstStyle/>
          <a:p>
            <a:pPr marL="0" indent="0" eaLnBrk="1" hangingPunct="1">
              <a:buNone/>
            </a:pPr>
            <a:r>
              <a:rPr lang="ru-RU" altLang="ru-RU" sz="2000" b="1" dirty="0" smtClean="0">
                <a:solidFill>
                  <a:srgbClr val="002060"/>
                </a:solidFill>
              </a:rPr>
              <a:t>Платформы </a:t>
            </a:r>
            <a:r>
              <a:rPr lang="ru-RU" altLang="ru-RU" sz="2000" b="1" dirty="0">
                <a:solidFill>
                  <a:srgbClr val="002060"/>
                </a:solidFill>
              </a:rPr>
              <a:t>для </a:t>
            </a:r>
            <a:r>
              <a:rPr lang="ru-RU" altLang="ru-RU" sz="2000" b="1" dirty="0" smtClean="0">
                <a:solidFill>
                  <a:srgbClr val="002060"/>
                </a:solidFill>
              </a:rPr>
              <a:t>инноваций: </a:t>
            </a:r>
            <a:r>
              <a:rPr lang="ru-RU" altLang="ru-RU" sz="1800" dirty="0" smtClean="0">
                <a:solidFill>
                  <a:srgbClr val="0070C0"/>
                </a:solidFill>
              </a:rPr>
              <a:t>Системы сбора данных (</a:t>
            </a:r>
            <a:r>
              <a:rPr lang="ru-RU" altLang="ru-RU" sz="1800" dirty="0">
                <a:solidFill>
                  <a:srgbClr val="0070C0"/>
                </a:solidFill>
              </a:rPr>
              <a:t>DAQ</a:t>
            </a:r>
            <a:r>
              <a:rPr lang="ru-RU" altLang="ru-RU" sz="1800" dirty="0" smtClean="0">
                <a:solidFill>
                  <a:srgbClr val="0070C0"/>
                </a:solidFill>
              </a:rPr>
              <a:t>), Встраиваемые интеллектуальные системы, Системы тестирования объектов энергетики, Приборостроение, Создание и тестирование беспроводных телекоммуникационных систем.</a:t>
            </a:r>
          </a:p>
          <a:p>
            <a:pPr marL="0" indent="0" eaLnBrk="1" hangingPunct="1">
              <a:buNone/>
            </a:pPr>
            <a:r>
              <a:rPr lang="ru-RU" altLang="ru-RU" sz="2000" b="1" dirty="0">
                <a:solidFill>
                  <a:srgbClr val="002060"/>
                </a:solidFill>
              </a:rPr>
              <a:t>Внеочередные ключевые платформы:</a:t>
            </a:r>
            <a:r>
              <a:rPr lang="ru-RU" altLang="ru-RU" sz="1800" dirty="0">
                <a:solidFill>
                  <a:srgbClr val="002060"/>
                </a:solidFill>
              </a:rPr>
              <a:t> </a:t>
            </a:r>
            <a:r>
              <a:rPr lang="ru-RU" altLang="ru-RU" sz="1800" dirty="0" smtClean="0">
                <a:solidFill>
                  <a:srgbClr val="0070C0"/>
                </a:solidFill>
              </a:rPr>
              <a:t>Энергетика (</a:t>
            </a:r>
            <a:r>
              <a:rPr lang="ru-RU" altLang="ru-RU" sz="1800" dirty="0">
                <a:solidFill>
                  <a:srgbClr val="0070C0"/>
                </a:solidFill>
              </a:rPr>
              <a:t>Smart </a:t>
            </a:r>
            <a:r>
              <a:rPr lang="ru-RU" altLang="ru-RU" sz="1800" dirty="0" err="1">
                <a:solidFill>
                  <a:srgbClr val="0070C0"/>
                </a:solidFill>
              </a:rPr>
              <a:t>Grid</a:t>
            </a:r>
            <a:r>
              <a:rPr lang="ru-RU" altLang="ru-RU" sz="1800" dirty="0">
                <a:solidFill>
                  <a:srgbClr val="0070C0"/>
                </a:solidFill>
              </a:rPr>
              <a:t>, Анализ </a:t>
            </a:r>
            <a:r>
              <a:rPr lang="ru-RU" altLang="ru-RU" sz="1800" dirty="0" smtClean="0">
                <a:solidFill>
                  <a:srgbClr val="0070C0"/>
                </a:solidFill>
              </a:rPr>
              <a:t>электро- и теплоэнергетики, </a:t>
            </a:r>
            <a:r>
              <a:rPr lang="ru-RU" altLang="ru-RU" sz="1800" dirty="0">
                <a:solidFill>
                  <a:srgbClr val="0070C0"/>
                </a:solidFill>
              </a:rPr>
              <a:t>HIL,  Мониторинг состояния </a:t>
            </a:r>
            <a:r>
              <a:rPr lang="ru-RU" altLang="ru-RU" sz="1800" dirty="0" smtClean="0">
                <a:solidFill>
                  <a:srgbClr val="0070C0"/>
                </a:solidFill>
              </a:rPr>
              <a:t>оборудования), Многоканальные измерительные системы, Автомобилестроение и системы логистики (в транспорте HIL</a:t>
            </a:r>
            <a:r>
              <a:rPr lang="ru-RU" altLang="ru-RU" sz="1800" dirty="0">
                <a:solidFill>
                  <a:srgbClr val="0070C0"/>
                </a:solidFill>
              </a:rPr>
              <a:t>, ЭБУ-Тест,  </a:t>
            </a:r>
            <a:r>
              <a:rPr lang="ru-RU" altLang="ru-RU" sz="1800" dirty="0" smtClean="0">
                <a:solidFill>
                  <a:srgbClr val="0070C0"/>
                </a:solidFill>
              </a:rPr>
              <a:t>автономные  радары), Беспроводная связь (SDR</a:t>
            </a:r>
            <a:r>
              <a:rPr lang="ru-RU" altLang="ru-RU" sz="1800" dirty="0">
                <a:solidFill>
                  <a:srgbClr val="0070C0"/>
                </a:solidFill>
              </a:rPr>
              <a:t>, </a:t>
            </a:r>
            <a:r>
              <a:rPr lang="ru-RU" altLang="ru-RU" sz="1800" dirty="0" err="1">
                <a:solidFill>
                  <a:srgbClr val="0070C0"/>
                </a:solidFill>
              </a:rPr>
              <a:t>mmWave</a:t>
            </a:r>
            <a:r>
              <a:rPr lang="ru-RU" altLang="ru-RU" sz="1800" dirty="0">
                <a:solidFill>
                  <a:srgbClr val="0070C0"/>
                </a:solidFill>
              </a:rPr>
              <a:t>, </a:t>
            </a:r>
            <a:r>
              <a:rPr lang="ru-RU" altLang="ru-RU" sz="1800" dirty="0" err="1">
                <a:solidFill>
                  <a:srgbClr val="0070C0"/>
                </a:solidFill>
              </a:rPr>
              <a:t>Massive</a:t>
            </a:r>
            <a:r>
              <a:rPr lang="ru-RU" altLang="ru-RU" sz="1800" dirty="0">
                <a:solidFill>
                  <a:srgbClr val="0070C0"/>
                </a:solidFill>
              </a:rPr>
              <a:t> </a:t>
            </a:r>
            <a:r>
              <a:rPr lang="ru-RU" altLang="ru-RU" sz="1800" dirty="0" smtClean="0">
                <a:solidFill>
                  <a:srgbClr val="0070C0"/>
                </a:solidFill>
              </a:rPr>
              <a:t>MIMO), Биомедицина (медицинская </a:t>
            </a:r>
            <a:r>
              <a:rPr lang="ru-RU" altLang="ru-RU" sz="1800" dirty="0">
                <a:solidFill>
                  <a:srgbClr val="0070C0"/>
                </a:solidFill>
              </a:rPr>
              <a:t>визуализация, </a:t>
            </a:r>
            <a:r>
              <a:rPr lang="ru-RU" altLang="ru-RU" sz="1800" dirty="0" smtClean="0">
                <a:solidFill>
                  <a:srgbClr val="0070C0"/>
                </a:solidFill>
              </a:rPr>
              <a:t>медицинские </a:t>
            </a:r>
            <a:r>
              <a:rPr lang="en-US" altLang="ru-RU" sz="1800" dirty="0">
                <a:solidFill>
                  <a:srgbClr val="0070C0"/>
                </a:solidFill>
              </a:rPr>
              <a:t>VI </a:t>
            </a:r>
            <a:r>
              <a:rPr lang="ru-RU" altLang="ru-RU" sz="1800" dirty="0" smtClean="0">
                <a:solidFill>
                  <a:srgbClr val="0070C0"/>
                </a:solidFill>
              </a:rPr>
              <a:t>приборы), Мониторинг состояния конструкции объектов энергетики (регистрация </a:t>
            </a:r>
            <a:r>
              <a:rPr lang="ru-RU" altLang="ru-RU" sz="1800" dirty="0">
                <a:solidFill>
                  <a:srgbClr val="0070C0"/>
                </a:solidFill>
              </a:rPr>
              <a:t>данных, продвинутые </a:t>
            </a:r>
            <a:r>
              <a:rPr lang="ru-RU" altLang="ru-RU" sz="1800" dirty="0" smtClean="0">
                <a:solidFill>
                  <a:srgbClr val="0070C0"/>
                </a:solidFill>
              </a:rPr>
              <a:t>измерения).</a:t>
            </a:r>
          </a:p>
          <a:p>
            <a:pPr marL="0" indent="0" eaLnBrk="1" hangingPunct="1">
              <a:buNone/>
            </a:pPr>
            <a:r>
              <a:rPr lang="ru-RU" altLang="ru-RU" sz="2000" b="1" dirty="0" smtClean="0">
                <a:solidFill>
                  <a:srgbClr val="002060"/>
                </a:solidFill>
              </a:rPr>
              <a:t>Сотрудничество с предприятиями индустрии:</a:t>
            </a:r>
            <a:r>
              <a:rPr lang="ru-RU" altLang="ru-RU" sz="1800" dirty="0" smtClean="0">
                <a:solidFill>
                  <a:srgbClr val="002060"/>
                </a:solidFill>
              </a:rPr>
              <a:t> </a:t>
            </a:r>
            <a:r>
              <a:rPr lang="ru-RU" altLang="ru-RU" sz="1800" dirty="0" smtClean="0">
                <a:solidFill>
                  <a:srgbClr val="0070C0"/>
                </a:solidFill>
              </a:rPr>
              <a:t>совместная </a:t>
            </a:r>
            <a:r>
              <a:rPr lang="ru-RU" altLang="ru-RU" sz="1800" dirty="0">
                <a:solidFill>
                  <a:srgbClr val="0070C0"/>
                </a:solidFill>
              </a:rPr>
              <a:t>с исследователями разработка </a:t>
            </a:r>
            <a:r>
              <a:rPr lang="ru-RU" altLang="ru-RU" sz="1800" dirty="0" smtClean="0">
                <a:solidFill>
                  <a:srgbClr val="0070C0"/>
                </a:solidFill>
              </a:rPr>
              <a:t>предложений, связь </a:t>
            </a:r>
            <a:r>
              <a:rPr lang="ru-RU" altLang="ru-RU" sz="1800" dirty="0">
                <a:solidFill>
                  <a:srgbClr val="0070C0"/>
                </a:solidFill>
              </a:rPr>
              <a:t>с партнерами и экспертами </a:t>
            </a:r>
            <a:r>
              <a:rPr lang="ru-RU" altLang="ru-RU" sz="1800" dirty="0" smtClean="0">
                <a:solidFill>
                  <a:srgbClr val="0070C0"/>
                </a:solidFill>
              </a:rPr>
              <a:t>энергетической и теплотехнической отрасли для </a:t>
            </a:r>
            <a:r>
              <a:rPr lang="ru-RU" altLang="ru-RU" sz="1800" dirty="0">
                <a:solidFill>
                  <a:srgbClr val="0070C0"/>
                </a:solidFill>
              </a:rPr>
              <a:t>обеспечения успешности </a:t>
            </a:r>
            <a:r>
              <a:rPr lang="ru-RU" altLang="ru-RU" sz="1800" dirty="0" smtClean="0">
                <a:solidFill>
                  <a:srgbClr val="0070C0"/>
                </a:solidFill>
              </a:rPr>
              <a:t>реализации исследований, поиск </a:t>
            </a:r>
            <a:r>
              <a:rPr lang="ru-RU" altLang="ru-RU" sz="1800" dirty="0">
                <a:solidFill>
                  <a:srgbClr val="0070C0"/>
                </a:solidFill>
              </a:rPr>
              <a:t>региональных или международных </a:t>
            </a:r>
            <a:r>
              <a:rPr lang="ru-RU" altLang="ru-RU" sz="1800" dirty="0" smtClean="0">
                <a:solidFill>
                  <a:srgbClr val="0070C0"/>
                </a:solidFill>
              </a:rPr>
              <a:t>академических  </a:t>
            </a:r>
            <a:r>
              <a:rPr lang="ru-RU" altLang="ru-RU" sz="1800" dirty="0">
                <a:solidFill>
                  <a:srgbClr val="0070C0"/>
                </a:solidFill>
              </a:rPr>
              <a:t>партнёров для совместных </a:t>
            </a:r>
            <a:r>
              <a:rPr lang="ru-RU" altLang="ru-RU" sz="1800" dirty="0" smtClean="0">
                <a:solidFill>
                  <a:srgbClr val="0070C0"/>
                </a:solidFill>
              </a:rPr>
              <a:t>исследований.</a:t>
            </a:r>
            <a:endParaRPr lang="ru-RU" altLang="ru-RU" sz="1800" dirty="0">
              <a:solidFill>
                <a:srgbClr val="0070C0"/>
              </a:solidFill>
            </a:endParaRPr>
          </a:p>
          <a:p>
            <a:pPr marL="0" indent="0" eaLnBrk="1" hangingPunct="1">
              <a:buNone/>
            </a:pPr>
            <a:endParaRPr lang="ru-RU" altLang="ru-RU" sz="1800" dirty="0" smtClean="0">
              <a:solidFill>
                <a:srgbClr val="002060"/>
              </a:solidFill>
            </a:endParaRPr>
          </a:p>
        </p:txBody>
      </p:sp>
    </p:spTree>
    <p:extLst>
      <p:ext uri="{BB962C8B-B14F-4D97-AF65-F5344CB8AC3E}">
        <p14:creationId xmlns:p14="http://schemas.microsoft.com/office/powerpoint/2010/main" val="33476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422455"/>
          </a:xfrm>
        </p:spPr>
        <p:txBody>
          <a:bodyPr/>
          <a:lstStyle/>
          <a:p>
            <a:pPr algn="ctr" eaLnBrk="1" hangingPunct="1"/>
            <a:r>
              <a:rPr lang="ru-RU" altLang="ru-RU" sz="2200" dirty="0" smtClean="0">
                <a:solidFill>
                  <a:srgbClr val="002060"/>
                </a:solidFill>
              </a:rPr>
              <a:t>Освоение финансовых средств в США в области энергетики.</a:t>
            </a:r>
            <a:endParaRPr lang="en-US" altLang="ru-RU" sz="2200" dirty="0">
              <a:solidFill>
                <a:srgbClr val="002060"/>
              </a:solidFill>
            </a:endParaRPr>
          </a:p>
        </p:txBody>
      </p:sp>
      <p:sp>
        <p:nvSpPr>
          <p:cNvPr id="5123" name="Rectangle 3"/>
          <p:cNvSpPr>
            <a:spLocks noGrp="1" noChangeArrowheads="1"/>
          </p:cNvSpPr>
          <p:nvPr>
            <p:ph type="body" idx="1"/>
          </p:nvPr>
        </p:nvSpPr>
        <p:spPr>
          <a:xfrm>
            <a:off x="600304" y="971080"/>
            <a:ext cx="8095791" cy="1156380"/>
          </a:xfrm>
        </p:spPr>
        <p:txBody>
          <a:bodyPr/>
          <a:lstStyle/>
          <a:p>
            <a:pPr marL="0" indent="0" eaLnBrk="1" hangingPunct="1">
              <a:buNone/>
            </a:pPr>
            <a:r>
              <a:rPr lang="ru-RU" altLang="ru-RU" sz="1800" dirty="0" smtClean="0">
                <a:solidFill>
                  <a:srgbClr val="0070C0"/>
                </a:solidFill>
              </a:rPr>
              <a:t>Например, грант Министерства энергетики США в 2020 году выделил и направил на энергетические компании сумму 1,6 млн долларов на улучшение энергосистемы штатов. Такой результат получен благодаря всестороннему академическому и промышленному сотрудничеству в области энергетики и теплотехники.</a:t>
            </a:r>
          </a:p>
        </p:txBody>
      </p:sp>
      <p:sp>
        <p:nvSpPr>
          <p:cNvPr id="4" name="Rectangle 2"/>
          <p:cNvSpPr>
            <a:spLocks noChangeArrowheads="1"/>
          </p:cNvSpPr>
          <p:nvPr/>
        </p:nvSpPr>
        <p:spPr bwMode="auto">
          <a:xfrm>
            <a:off x="670717" y="2584090"/>
            <a:ext cx="79549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20717"/>
                  </a:outerShdw>
                </a:effectLst>
              </a14:hiddenEffects>
            </a:ext>
          </a:extLst>
        </p:spPr>
        <p:txBody>
          <a:bodyPr lIns="0" tIns="0" rIns="0" bIns="0"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eaLnBrk="1" hangingPunct="1"/>
            <a:r>
              <a:rPr lang="ru-RU" altLang="ru-RU" sz="1800" dirty="0" smtClean="0">
                <a:solidFill>
                  <a:srgbClr val="002060"/>
                </a:solidFill>
              </a:rPr>
              <a:t>Таким образом, технологии </a:t>
            </a:r>
            <a:r>
              <a:rPr lang="en-US" altLang="ru-RU" sz="1800" dirty="0" smtClean="0">
                <a:solidFill>
                  <a:srgbClr val="002060"/>
                </a:solidFill>
              </a:rPr>
              <a:t> </a:t>
            </a:r>
            <a:r>
              <a:rPr lang="ru-RU" altLang="ru-RU" sz="1800" dirty="0" smtClean="0">
                <a:solidFill>
                  <a:srgbClr val="002060"/>
                </a:solidFill>
              </a:rPr>
              <a:t>и платформы </a:t>
            </a:r>
            <a:r>
              <a:rPr lang="en-US" altLang="ru-RU" sz="1800" dirty="0" smtClean="0">
                <a:solidFill>
                  <a:srgbClr val="002060"/>
                </a:solidFill>
              </a:rPr>
              <a:t>National Instruments</a:t>
            </a:r>
            <a:r>
              <a:rPr lang="ru-RU" altLang="ru-RU" sz="1800" dirty="0" smtClean="0">
                <a:solidFill>
                  <a:srgbClr val="002060"/>
                </a:solidFill>
              </a:rPr>
              <a:t> находится на передовом уровне мировых интегрированных цифровых технологий.</a:t>
            </a:r>
            <a:endParaRPr lang="en-US" altLang="ru-RU" sz="1800" dirty="0">
              <a:solidFill>
                <a:srgbClr val="002060"/>
              </a:solidFill>
            </a:endParaRPr>
          </a:p>
        </p:txBody>
      </p:sp>
      <p:sp>
        <p:nvSpPr>
          <p:cNvPr id="5" name="Rectangle 3"/>
          <p:cNvSpPr txBox="1">
            <a:spLocks noChangeArrowheads="1"/>
          </p:cNvSpPr>
          <p:nvPr/>
        </p:nvSpPr>
        <p:spPr bwMode="auto">
          <a:xfrm>
            <a:off x="381000" y="3275380"/>
            <a:ext cx="8534400" cy="1247272"/>
          </a:xfrm>
          <a:prstGeom prst="rect">
            <a:avLst/>
          </a:prstGeom>
          <a:noFill/>
          <a:ln w="9525">
            <a:noFill/>
            <a:miter lim="800000"/>
            <a:headEnd/>
            <a:tailEnd/>
          </a:ln>
        </p:spPr>
        <p:txBody>
          <a:bodyPr/>
          <a:lstStyle/>
          <a:p>
            <a:pPr>
              <a:spcBef>
                <a:spcPct val="20000"/>
              </a:spcBef>
              <a:defRPr/>
            </a:pPr>
            <a:r>
              <a:rPr lang="ru-RU" sz="1800" b="0" kern="0" dirty="0" smtClean="0">
                <a:solidFill>
                  <a:srgbClr val="002060"/>
                </a:solidFill>
              </a:rPr>
              <a:t>Поэтому сотрудники </a:t>
            </a:r>
            <a:r>
              <a:rPr lang="ru-RU" altLang="ru-RU" sz="1800" b="0" kern="0" dirty="0">
                <a:solidFill>
                  <a:srgbClr val="002060"/>
                </a:solidFill>
                <a:cs typeface="Arial" panose="020B0604020202020204" pitchFamily="34" charset="0"/>
              </a:rPr>
              <a:t>«</a:t>
            </a:r>
            <a:r>
              <a:rPr lang="ru-RU" sz="1800" b="0" dirty="0">
                <a:solidFill>
                  <a:srgbClr val="002060"/>
                </a:solidFill>
                <a:cs typeface="Arial" panose="020B0604020202020204" pitchFamily="34" charset="0"/>
              </a:rPr>
              <a:t>ТНИЛ «</a:t>
            </a:r>
            <a:r>
              <a:rPr lang="en-US" sz="1800" b="0" dirty="0">
                <a:solidFill>
                  <a:srgbClr val="002060"/>
                </a:solidFill>
                <a:cs typeface="Arial" panose="020B0604020202020204" pitchFamily="34" charset="0"/>
              </a:rPr>
              <a:t>CPS</a:t>
            </a:r>
            <a:r>
              <a:rPr lang="ru-RU" sz="1800" b="0" dirty="0">
                <a:solidFill>
                  <a:srgbClr val="002060"/>
                </a:solidFill>
                <a:cs typeface="Arial" panose="020B0604020202020204" pitchFamily="34" charset="0"/>
              </a:rPr>
              <a:t>&amp;</a:t>
            </a:r>
            <a:r>
              <a:rPr lang="en-US" sz="1800" b="0" dirty="0">
                <a:solidFill>
                  <a:srgbClr val="002060"/>
                </a:solidFill>
                <a:cs typeface="Arial" panose="020B0604020202020204" pitchFamily="34" charset="0"/>
              </a:rPr>
              <a:t>ST</a:t>
            </a:r>
            <a:r>
              <a:rPr lang="ru-RU" sz="1800" b="0" dirty="0" smtClean="0">
                <a:solidFill>
                  <a:srgbClr val="002060"/>
                </a:solidFill>
                <a:cs typeface="Arial" panose="020B0604020202020204" pitchFamily="34" charset="0"/>
              </a:rPr>
              <a:t>» кафедры АУ в новом учебном году ориентируются проводить исследовательские работы по м</a:t>
            </a:r>
            <a:r>
              <a:rPr lang="ru-RU" sz="1800" b="0" kern="0" dirty="0" smtClean="0">
                <a:solidFill>
                  <a:srgbClr val="002060"/>
                </a:solidFill>
              </a:rPr>
              <a:t>одернизации материально-технической, научной и лабораторной базы кафедры с включением своих тем разработок в направления развития АУЭС имени </a:t>
            </a:r>
            <a:r>
              <a:rPr lang="ru-RU" altLang="ru-RU" sz="1800" b="0" kern="0" dirty="0">
                <a:solidFill>
                  <a:srgbClr val="002060"/>
                </a:solidFill>
              </a:rPr>
              <a:t>Гумарбека Даукеева</a:t>
            </a:r>
            <a:endParaRPr lang="ru-RU" sz="1800" b="0" kern="0" dirty="0">
              <a:solidFill>
                <a:srgbClr val="002060"/>
              </a:solidFill>
              <a:latin typeface="+mn-lt"/>
            </a:endParaRPr>
          </a:p>
        </p:txBody>
      </p:sp>
    </p:spTree>
    <p:extLst>
      <p:ext uri="{BB962C8B-B14F-4D97-AF65-F5344CB8AC3E}">
        <p14:creationId xmlns:p14="http://schemas.microsoft.com/office/powerpoint/2010/main" val="3376395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422455"/>
          </a:xfrm>
        </p:spPr>
        <p:txBody>
          <a:bodyPr/>
          <a:lstStyle/>
          <a:p>
            <a:pPr algn="ctr" eaLnBrk="1" hangingPunct="1"/>
            <a:r>
              <a:rPr lang="ru-RU" altLang="ru-RU" sz="2200" u="sng" dirty="0" smtClean="0">
                <a:solidFill>
                  <a:srgbClr val="002060"/>
                </a:solidFill>
              </a:rPr>
              <a:t>Пример:</a:t>
            </a:r>
            <a:r>
              <a:rPr lang="ru-RU" altLang="ru-RU" sz="2200" dirty="0" smtClean="0">
                <a:solidFill>
                  <a:srgbClr val="002060"/>
                </a:solidFill>
              </a:rPr>
              <a:t> Освоение </a:t>
            </a:r>
            <a:r>
              <a:rPr lang="ru-RU" altLang="ru-RU" sz="2200" dirty="0" smtClean="0">
                <a:solidFill>
                  <a:srgbClr val="002060"/>
                </a:solidFill>
              </a:rPr>
              <a:t>финансовых средств в США в области энергетики.</a:t>
            </a:r>
            <a:endParaRPr lang="en-US" altLang="ru-RU" sz="2200" dirty="0">
              <a:solidFill>
                <a:srgbClr val="002060"/>
              </a:solidFill>
            </a:endParaRPr>
          </a:p>
        </p:txBody>
      </p:sp>
      <p:sp>
        <p:nvSpPr>
          <p:cNvPr id="5123" name="Rectangle 3"/>
          <p:cNvSpPr>
            <a:spLocks noGrp="1" noChangeArrowheads="1"/>
          </p:cNvSpPr>
          <p:nvPr>
            <p:ph type="body" idx="1"/>
          </p:nvPr>
        </p:nvSpPr>
        <p:spPr>
          <a:xfrm>
            <a:off x="600304" y="971080"/>
            <a:ext cx="8095791" cy="1156380"/>
          </a:xfrm>
        </p:spPr>
        <p:txBody>
          <a:bodyPr/>
          <a:lstStyle/>
          <a:p>
            <a:pPr marL="0" indent="0" eaLnBrk="1" hangingPunct="1">
              <a:buNone/>
            </a:pPr>
            <a:r>
              <a:rPr lang="ru-RU" altLang="ru-RU" sz="1800" dirty="0" smtClean="0">
                <a:solidFill>
                  <a:srgbClr val="0070C0"/>
                </a:solidFill>
              </a:rPr>
              <a:t>Например, грант Министерства энергетики США в 2020 году выделил и направил на энергетические компании сумму 1,6 млн долларов на улучшение энергосистемы штатов. Такой результат получен благодаря всестороннему академическому и промышленному сотрудничеству в области энергетики и теплотехники.</a:t>
            </a:r>
          </a:p>
        </p:txBody>
      </p:sp>
      <p:sp>
        <p:nvSpPr>
          <p:cNvPr id="4" name="Rectangle 2"/>
          <p:cNvSpPr>
            <a:spLocks noChangeArrowheads="1"/>
          </p:cNvSpPr>
          <p:nvPr/>
        </p:nvSpPr>
        <p:spPr bwMode="auto">
          <a:xfrm>
            <a:off x="670717" y="2584090"/>
            <a:ext cx="79549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20717"/>
                  </a:outerShdw>
                </a:effectLst>
              </a14:hiddenEffects>
            </a:ext>
          </a:extLst>
        </p:spPr>
        <p:txBody>
          <a:bodyPr lIns="0" tIns="0" rIns="0" bIns="0"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eaLnBrk="1" hangingPunct="1"/>
            <a:r>
              <a:rPr lang="ru-RU" altLang="ru-RU" sz="1800" dirty="0" smtClean="0">
                <a:solidFill>
                  <a:srgbClr val="002060"/>
                </a:solidFill>
              </a:rPr>
              <a:t>Таким образом, технологии </a:t>
            </a:r>
            <a:r>
              <a:rPr lang="en-US" altLang="ru-RU" sz="1800" dirty="0" smtClean="0">
                <a:solidFill>
                  <a:srgbClr val="002060"/>
                </a:solidFill>
              </a:rPr>
              <a:t> </a:t>
            </a:r>
            <a:r>
              <a:rPr lang="ru-RU" altLang="ru-RU" sz="1800" dirty="0" smtClean="0">
                <a:solidFill>
                  <a:srgbClr val="002060"/>
                </a:solidFill>
              </a:rPr>
              <a:t>и платформы </a:t>
            </a:r>
            <a:r>
              <a:rPr lang="en-US" altLang="ru-RU" sz="1800" dirty="0" smtClean="0">
                <a:solidFill>
                  <a:srgbClr val="002060"/>
                </a:solidFill>
              </a:rPr>
              <a:t>National Instruments</a:t>
            </a:r>
            <a:r>
              <a:rPr lang="ru-RU" altLang="ru-RU" sz="1800" dirty="0" smtClean="0">
                <a:solidFill>
                  <a:srgbClr val="002060"/>
                </a:solidFill>
              </a:rPr>
              <a:t> находится на передовом уровне мировых интегрированных цифровых технологий.</a:t>
            </a:r>
            <a:endParaRPr lang="en-US" altLang="ru-RU" sz="1800" dirty="0">
              <a:solidFill>
                <a:srgbClr val="002060"/>
              </a:solidFill>
            </a:endParaRPr>
          </a:p>
        </p:txBody>
      </p:sp>
      <p:sp>
        <p:nvSpPr>
          <p:cNvPr id="5" name="Rectangle 3"/>
          <p:cNvSpPr txBox="1">
            <a:spLocks noChangeArrowheads="1"/>
          </p:cNvSpPr>
          <p:nvPr/>
        </p:nvSpPr>
        <p:spPr bwMode="auto">
          <a:xfrm>
            <a:off x="381000" y="3390595"/>
            <a:ext cx="8534400" cy="1247272"/>
          </a:xfrm>
          <a:prstGeom prst="rect">
            <a:avLst/>
          </a:prstGeom>
          <a:noFill/>
          <a:ln w="9525">
            <a:noFill/>
            <a:miter lim="800000"/>
            <a:headEnd/>
            <a:tailEnd/>
          </a:ln>
        </p:spPr>
        <p:txBody>
          <a:bodyPr/>
          <a:lstStyle/>
          <a:p>
            <a:pPr>
              <a:spcBef>
                <a:spcPct val="20000"/>
              </a:spcBef>
              <a:defRPr/>
            </a:pPr>
            <a:r>
              <a:rPr lang="ru-RU" sz="1800" b="0" kern="0" dirty="0" smtClean="0">
                <a:solidFill>
                  <a:srgbClr val="002060"/>
                </a:solidFill>
              </a:rPr>
              <a:t>Поэтому сотрудники </a:t>
            </a:r>
            <a:r>
              <a:rPr lang="ru-RU" altLang="ru-RU" sz="1800" b="0" kern="0" dirty="0">
                <a:solidFill>
                  <a:srgbClr val="002060"/>
                </a:solidFill>
                <a:cs typeface="Arial" panose="020B0604020202020204" pitchFamily="34" charset="0"/>
              </a:rPr>
              <a:t>«</a:t>
            </a:r>
            <a:r>
              <a:rPr lang="ru-RU" sz="1800" b="0" dirty="0">
                <a:solidFill>
                  <a:srgbClr val="002060"/>
                </a:solidFill>
                <a:cs typeface="Arial" panose="020B0604020202020204" pitchFamily="34" charset="0"/>
              </a:rPr>
              <a:t>ТНИЛ «</a:t>
            </a:r>
            <a:r>
              <a:rPr lang="en-US" sz="1800" b="0" dirty="0">
                <a:solidFill>
                  <a:srgbClr val="002060"/>
                </a:solidFill>
                <a:cs typeface="Arial" panose="020B0604020202020204" pitchFamily="34" charset="0"/>
              </a:rPr>
              <a:t>CPS</a:t>
            </a:r>
            <a:r>
              <a:rPr lang="ru-RU" sz="1800" b="0" dirty="0">
                <a:solidFill>
                  <a:srgbClr val="002060"/>
                </a:solidFill>
                <a:cs typeface="Arial" panose="020B0604020202020204" pitchFamily="34" charset="0"/>
              </a:rPr>
              <a:t>&amp;</a:t>
            </a:r>
            <a:r>
              <a:rPr lang="en-US" sz="1800" b="0" dirty="0">
                <a:solidFill>
                  <a:srgbClr val="002060"/>
                </a:solidFill>
                <a:cs typeface="Arial" panose="020B0604020202020204" pitchFamily="34" charset="0"/>
              </a:rPr>
              <a:t>ST</a:t>
            </a:r>
            <a:r>
              <a:rPr lang="ru-RU" sz="1800" b="0" dirty="0" smtClean="0">
                <a:solidFill>
                  <a:srgbClr val="002060"/>
                </a:solidFill>
                <a:cs typeface="Arial" panose="020B0604020202020204" pitchFamily="34" charset="0"/>
              </a:rPr>
              <a:t>» кафедры АУ в новом учебном году ориентируются проводить исследовательские работы по м</a:t>
            </a:r>
            <a:r>
              <a:rPr lang="ru-RU" sz="1800" b="0" kern="0" dirty="0" smtClean="0">
                <a:solidFill>
                  <a:srgbClr val="002060"/>
                </a:solidFill>
              </a:rPr>
              <a:t>одернизации материально-технической, научной и лабораторной базы кафедры с включением своих тем разработок в направления развития АУЭС имени </a:t>
            </a:r>
            <a:r>
              <a:rPr lang="ru-RU" altLang="ru-RU" sz="1800" b="0" kern="0" dirty="0">
                <a:solidFill>
                  <a:srgbClr val="002060"/>
                </a:solidFill>
              </a:rPr>
              <a:t>Гумарбека Даукеева</a:t>
            </a:r>
            <a:endParaRPr lang="ru-RU" sz="1800" b="0" kern="0" dirty="0">
              <a:solidFill>
                <a:srgbClr val="002060"/>
              </a:solidFill>
              <a:latin typeface="+mn-lt"/>
            </a:endParaRPr>
          </a:p>
        </p:txBody>
      </p:sp>
    </p:spTree>
    <p:extLst>
      <p:ext uri="{BB962C8B-B14F-4D97-AF65-F5344CB8AC3E}">
        <p14:creationId xmlns:p14="http://schemas.microsoft.com/office/powerpoint/2010/main" val="346073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460860"/>
          </a:xfrm>
        </p:spPr>
        <p:txBody>
          <a:bodyPr/>
          <a:lstStyle/>
          <a:p>
            <a:pPr algn="ctr" eaLnBrk="1" hangingPunct="1"/>
            <a:r>
              <a:rPr lang="ru-RU" altLang="ru-RU" sz="3200" dirty="0"/>
              <a:t> </a:t>
            </a:r>
            <a:r>
              <a:rPr lang="ru-RU" altLang="ru-RU" sz="3200" dirty="0" smtClean="0"/>
              <a:t>Современная среда разработки</a:t>
            </a:r>
            <a:r>
              <a:rPr lang="en-US" altLang="ru-RU" sz="3200" dirty="0" smtClean="0"/>
              <a:t> VI</a:t>
            </a:r>
            <a:r>
              <a:rPr lang="ru-RU" altLang="ru-RU" sz="3200" dirty="0" smtClean="0"/>
              <a:t> </a:t>
            </a:r>
            <a:r>
              <a:rPr lang="en-US" altLang="ru-RU" sz="3200" dirty="0"/>
              <a:t>LabVIEW</a:t>
            </a:r>
          </a:p>
        </p:txBody>
      </p:sp>
      <p:sp>
        <p:nvSpPr>
          <p:cNvPr id="5123" name="Rectangle 3"/>
          <p:cNvSpPr>
            <a:spLocks noGrp="1" noChangeArrowheads="1"/>
          </p:cNvSpPr>
          <p:nvPr>
            <p:ph type="body" idx="1"/>
          </p:nvPr>
        </p:nvSpPr>
        <p:spPr>
          <a:xfrm>
            <a:off x="454175" y="1009485"/>
            <a:ext cx="8534400" cy="1910517"/>
          </a:xfrm>
        </p:spPr>
        <p:txBody>
          <a:bodyPr/>
          <a:lstStyle/>
          <a:p>
            <a:pPr eaLnBrk="1" hangingPunct="1"/>
            <a:r>
              <a:rPr lang="ru-RU" altLang="ru-RU" sz="1800" dirty="0">
                <a:solidFill>
                  <a:srgbClr val="00B0F0"/>
                </a:solidFill>
              </a:rPr>
              <a:t>Среда графического программирования</a:t>
            </a:r>
            <a:r>
              <a:rPr lang="en-US" altLang="ru-RU" sz="1800" dirty="0">
                <a:solidFill>
                  <a:srgbClr val="00B0F0"/>
                </a:solidFill>
              </a:rPr>
              <a:t> (C++, C#, Java, </a:t>
            </a:r>
            <a:r>
              <a:rPr lang="en-US" altLang="ru-RU" sz="1800" dirty="0" smtClean="0">
                <a:solidFill>
                  <a:srgbClr val="00B0F0"/>
                </a:solidFill>
              </a:rPr>
              <a:t>Python, </a:t>
            </a:r>
            <a:r>
              <a:rPr lang="en-US" altLang="ru-RU" sz="1800" dirty="0">
                <a:solidFill>
                  <a:srgbClr val="00B0F0"/>
                </a:solidFill>
              </a:rPr>
              <a:t>Fortran)</a:t>
            </a:r>
            <a:r>
              <a:rPr lang="ru-RU" altLang="ru-RU" sz="1800" dirty="0">
                <a:solidFill>
                  <a:srgbClr val="00B0F0"/>
                </a:solidFill>
              </a:rPr>
              <a:t>.</a:t>
            </a:r>
            <a:endParaRPr lang="en-US" altLang="ru-RU" sz="1800" dirty="0">
              <a:solidFill>
                <a:srgbClr val="00B0F0"/>
              </a:solidFill>
            </a:endParaRPr>
          </a:p>
          <a:p>
            <a:pPr eaLnBrk="1" hangingPunct="1"/>
            <a:r>
              <a:rPr lang="ru-RU" altLang="ru-RU" sz="1800" dirty="0">
                <a:solidFill>
                  <a:srgbClr val="00B0F0"/>
                </a:solidFill>
              </a:rPr>
              <a:t>Исполнение кода в любой среде ОС и платформ цифровых устройств (</a:t>
            </a:r>
            <a:r>
              <a:rPr lang="en-US" altLang="ru-RU" sz="1800" dirty="0">
                <a:solidFill>
                  <a:srgbClr val="00B0F0"/>
                </a:solidFill>
              </a:rPr>
              <a:t>ELVIS II, Emona </a:t>
            </a:r>
            <a:r>
              <a:rPr lang="en-US" altLang="ru-RU" sz="1800" dirty="0" err="1">
                <a:solidFill>
                  <a:srgbClr val="00B0F0"/>
                </a:solidFill>
              </a:rPr>
              <a:t>SIGEx</a:t>
            </a:r>
            <a:r>
              <a:rPr lang="en-US" altLang="ru-RU" sz="1800" dirty="0">
                <a:solidFill>
                  <a:srgbClr val="00B0F0"/>
                </a:solidFill>
              </a:rPr>
              <a:t>, DATEx, </a:t>
            </a:r>
            <a:r>
              <a:rPr lang="en-US" altLang="ru-RU" sz="1800" dirty="0" err="1">
                <a:solidFill>
                  <a:srgbClr val="00B0F0"/>
                </a:solidFill>
              </a:rPr>
              <a:t>FOTEx</a:t>
            </a:r>
            <a:r>
              <a:rPr lang="en-US" altLang="ru-RU" sz="1800" dirty="0">
                <a:solidFill>
                  <a:srgbClr val="00B0F0"/>
                </a:solidFill>
              </a:rPr>
              <a:t>, USRP, PXI, DAQ, Compact RIO, MyRIO, OS Real Time, FPGA</a:t>
            </a:r>
            <a:r>
              <a:rPr lang="ru-RU" altLang="ru-RU" sz="1800" dirty="0">
                <a:solidFill>
                  <a:srgbClr val="00B0F0"/>
                </a:solidFill>
              </a:rPr>
              <a:t>).</a:t>
            </a:r>
            <a:endParaRPr lang="en-US" altLang="ru-RU" sz="1800" dirty="0">
              <a:solidFill>
                <a:srgbClr val="00B0F0"/>
              </a:solidFill>
            </a:endParaRPr>
          </a:p>
          <a:p>
            <a:pPr eaLnBrk="1" hangingPunct="1"/>
            <a:r>
              <a:rPr lang="ru-RU" altLang="ru-RU" sz="1800" dirty="0">
                <a:solidFill>
                  <a:srgbClr val="00B0F0"/>
                </a:solidFill>
              </a:rPr>
              <a:t>Широкий диапазон приложений</a:t>
            </a:r>
            <a:r>
              <a:rPr lang="en-US" altLang="ru-RU" sz="1800" dirty="0">
                <a:solidFill>
                  <a:srgbClr val="00B0F0"/>
                </a:solidFill>
              </a:rPr>
              <a:t> </a:t>
            </a:r>
            <a:r>
              <a:rPr lang="ru-RU" altLang="ru-RU" sz="1800" dirty="0">
                <a:solidFill>
                  <a:srgbClr val="00B0F0"/>
                </a:solidFill>
              </a:rPr>
              <a:t>(радиофизика, радиотехника, электроника, телекоммуникаций, ИС, </a:t>
            </a:r>
            <a:r>
              <a:rPr lang="ru-RU" altLang="ru-RU" sz="1800" dirty="0" smtClean="0">
                <a:solidFill>
                  <a:srgbClr val="00B0F0"/>
                </a:solidFill>
              </a:rPr>
              <a:t>высокопроизводительные и параллельные вычисления</a:t>
            </a:r>
            <a:r>
              <a:rPr lang="ru-RU" altLang="ru-RU" sz="1800" dirty="0">
                <a:solidFill>
                  <a:srgbClr val="00B0F0"/>
                </a:solidFill>
              </a:rPr>
              <a:t>, </a:t>
            </a:r>
            <a:r>
              <a:rPr lang="ru-RU" altLang="ru-RU" sz="1800" dirty="0" smtClean="0">
                <a:solidFill>
                  <a:srgbClr val="00B0F0"/>
                </a:solidFill>
              </a:rPr>
              <a:t>интеллектуальные системы управления), ИоТ.</a:t>
            </a:r>
            <a:endParaRPr lang="en-US" altLang="ru-RU" sz="1800" dirty="0">
              <a:solidFill>
                <a:srgbClr val="00B0F0"/>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612" y="3467404"/>
            <a:ext cx="5414963" cy="2407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63" y="3467405"/>
            <a:ext cx="2549525"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2425" y="4473023"/>
            <a:ext cx="1764505" cy="1413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75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0999" y="324844"/>
            <a:ext cx="8534400" cy="531021"/>
          </a:xfrm>
        </p:spPr>
        <p:txBody>
          <a:bodyPr/>
          <a:lstStyle/>
          <a:p>
            <a:pPr algn="ctr" eaLnBrk="1" hangingPunct="1"/>
            <a:r>
              <a:rPr lang="ru-RU" altLang="ru-RU" sz="2800" dirty="0" smtClean="0"/>
              <a:t>Разработка исполняемых приложений на </a:t>
            </a:r>
            <a:r>
              <a:rPr lang="ru-RU" altLang="ru-RU" sz="2800" dirty="0"/>
              <a:t>базе </a:t>
            </a:r>
            <a:r>
              <a:rPr lang="en-US" altLang="ru-RU" sz="2800" dirty="0" smtClean="0"/>
              <a:t>VI</a:t>
            </a:r>
            <a:endParaRPr lang="en-US" altLang="ru-RU" sz="2800" dirty="0"/>
          </a:p>
        </p:txBody>
      </p:sp>
      <p:sp>
        <p:nvSpPr>
          <p:cNvPr id="859139" name="Rectangle 3"/>
          <p:cNvSpPr>
            <a:spLocks noGrp="1" noChangeArrowheads="1"/>
          </p:cNvSpPr>
          <p:nvPr>
            <p:ph type="body" idx="1"/>
          </p:nvPr>
        </p:nvSpPr>
        <p:spPr>
          <a:xfrm>
            <a:off x="380999" y="1066800"/>
            <a:ext cx="5648241" cy="4724400"/>
          </a:xfrm>
        </p:spPr>
        <p:txBody>
          <a:bodyPr/>
          <a:lstStyle/>
          <a:p>
            <a:pPr eaLnBrk="1" hangingPunct="1">
              <a:lnSpc>
                <a:spcPct val="80000"/>
              </a:lnSpc>
              <a:defRPr/>
            </a:pPr>
            <a:r>
              <a:rPr lang="ru-RU" sz="2000" b="1" dirty="0">
                <a:solidFill>
                  <a:srgbClr val="002060"/>
                </a:solidFill>
              </a:rPr>
              <a:t>Разработка</a:t>
            </a:r>
            <a:endParaRPr lang="en-US" sz="2000" b="1" dirty="0">
              <a:solidFill>
                <a:srgbClr val="002060"/>
              </a:solidFill>
            </a:endParaRPr>
          </a:p>
          <a:p>
            <a:pPr lvl="1" eaLnBrk="1" hangingPunct="1">
              <a:lnSpc>
                <a:spcPct val="80000"/>
              </a:lnSpc>
              <a:defRPr/>
            </a:pPr>
            <a:r>
              <a:rPr lang="ru-RU" sz="2000" dirty="0">
                <a:solidFill>
                  <a:srgbClr val="0070C0"/>
                </a:solidFill>
              </a:rPr>
              <a:t>Обработка сигналов и видеоизображений</a:t>
            </a:r>
            <a:endParaRPr lang="en-US" sz="2000" dirty="0">
              <a:solidFill>
                <a:srgbClr val="0070C0"/>
              </a:solidFill>
            </a:endParaRPr>
          </a:p>
          <a:p>
            <a:pPr lvl="1" eaLnBrk="1" hangingPunct="1">
              <a:lnSpc>
                <a:spcPct val="80000"/>
              </a:lnSpc>
              <a:defRPr/>
            </a:pPr>
            <a:r>
              <a:rPr lang="ru-RU" sz="2000" dirty="0">
                <a:solidFill>
                  <a:srgbClr val="0070C0"/>
                </a:solidFill>
              </a:rPr>
              <a:t>Встраиваемые  программируемые системы</a:t>
            </a:r>
            <a:endParaRPr lang="en-US" sz="2000" dirty="0">
              <a:solidFill>
                <a:srgbClr val="0070C0"/>
              </a:solidFill>
            </a:endParaRPr>
          </a:p>
          <a:p>
            <a:pPr marL="681037" lvl="2" indent="0" eaLnBrk="1" hangingPunct="1">
              <a:lnSpc>
                <a:spcPct val="80000"/>
              </a:lnSpc>
              <a:buNone/>
              <a:defRPr/>
            </a:pPr>
            <a:r>
              <a:rPr lang="en-US" sz="1800" dirty="0">
                <a:solidFill>
                  <a:srgbClr val="0070C0"/>
                </a:solidFill>
              </a:rPr>
              <a:t>(PC, DSP, FPGA, Microcontroller)</a:t>
            </a:r>
          </a:p>
          <a:p>
            <a:pPr lvl="1" eaLnBrk="1" hangingPunct="1">
              <a:lnSpc>
                <a:spcPct val="80000"/>
              </a:lnSpc>
              <a:defRPr/>
            </a:pPr>
            <a:r>
              <a:rPr lang="ru-RU" sz="2000" dirty="0">
                <a:solidFill>
                  <a:srgbClr val="0070C0"/>
                </a:solidFill>
              </a:rPr>
              <a:t>Построение прототипов</a:t>
            </a:r>
          </a:p>
          <a:p>
            <a:pPr marL="290512" lvl="1" indent="0" eaLnBrk="1" hangingPunct="1">
              <a:lnSpc>
                <a:spcPct val="80000"/>
              </a:lnSpc>
              <a:buFontTx/>
              <a:buNone/>
              <a:defRPr/>
            </a:pPr>
            <a:r>
              <a:rPr lang="ru-RU" sz="2000" dirty="0">
                <a:solidFill>
                  <a:srgbClr val="0070C0"/>
                </a:solidFill>
              </a:rPr>
              <a:t>    и моделирование ИС</a:t>
            </a:r>
            <a:endParaRPr lang="en-US" sz="2000" dirty="0">
              <a:solidFill>
                <a:srgbClr val="0070C0"/>
              </a:solidFill>
            </a:endParaRPr>
          </a:p>
          <a:p>
            <a:pPr eaLnBrk="1" hangingPunct="1">
              <a:lnSpc>
                <a:spcPct val="80000"/>
              </a:lnSpc>
              <a:defRPr/>
            </a:pPr>
            <a:r>
              <a:rPr lang="ru-RU" sz="2000" b="1" dirty="0">
                <a:solidFill>
                  <a:srgbClr val="002060"/>
                </a:solidFill>
              </a:rPr>
              <a:t>Управление</a:t>
            </a:r>
            <a:endParaRPr lang="en-US" sz="2000" b="1" dirty="0">
              <a:solidFill>
                <a:srgbClr val="002060"/>
              </a:solidFill>
            </a:endParaRPr>
          </a:p>
          <a:p>
            <a:pPr lvl="1" eaLnBrk="1" hangingPunct="1">
              <a:lnSpc>
                <a:spcPct val="80000"/>
              </a:lnSpc>
              <a:defRPr/>
            </a:pPr>
            <a:r>
              <a:rPr lang="ru-RU" sz="2000" dirty="0">
                <a:solidFill>
                  <a:srgbClr val="0070C0"/>
                </a:solidFill>
              </a:rPr>
              <a:t>Автоматическое наблюдение за динамическими процессами и управление системами (объектами)</a:t>
            </a:r>
            <a:endParaRPr lang="en-US" sz="2000" dirty="0">
              <a:solidFill>
                <a:srgbClr val="0070C0"/>
              </a:solidFill>
            </a:endParaRPr>
          </a:p>
          <a:p>
            <a:pPr lvl="1" eaLnBrk="1" hangingPunct="1">
              <a:lnSpc>
                <a:spcPct val="80000"/>
              </a:lnSpc>
              <a:defRPr/>
            </a:pPr>
            <a:r>
              <a:rPr lang="ru-RU" sz="2000" dirty="0">
                <a:solidFill>
                  <a:srgbClr val="0070C0"/>
                </a:solidFill>
              </a:rPr>
              <a:t>Радиоэлектроника, механотроника и робототехника</a:t>
            </a:r>
            <a:endParaRPr lang="en-US" sz="2000" dirty="0">
              <a:solidFill>
                <a:srgbClr val="0070C0"/>
              </a:solidFill>
            </a:endParaRPr>
          </a:p>
          <a:p>
            <a:pPr lvl="1" eaLnBrk="1" hangingPunct="1">
              <a:lnSpc>
                <a:spcPct val="80000"/>
              </a:lnSpc>
              <a:defRPr/>
            </a:pPr>
            <a:r>
              <a:rPr lang="ru-RU" sz="2000" dirty="0">
                <a:solidFill>
                  <a:srgbClr val="0070C0"/>
                </a:solidFill>
              </a:rPr>
              <a:t>Отрасли индустрии и </a:t>
            </a:r>
            <a:r>
              <a:rPr lang="ru-RU" sz="2000" dirty="0" smtClean="0">
                <a:solidFill>
                  <a:srgbClr val="0070C0"/>
                </a:solidFill>
              </a:rPr>
              <a:t>промышленности</a:t>
            </a:r>
          </a:p>
          <a:p>
            <a:pPr lvl="1" eaLnBrk="1" hangingPunct="1">
              <a:lnSpc>
                <a:spcPct val="80000"/>
              </a:lnSpc>
              <a:defRPr/>
            </a:pPr>
            <a:r>
              <a:rPr lang="ru-RU" sz="2000" dirty="0">
                <a:solidFill>
                  <a:srgbClr val="0070C0"/>
                </a:solidFill>
              </a:rPr>
              <a:t>Теплотехника, Электроэнергетика, Электроника, цифровая техника и технология</a:t>
            </a:r>
            <a:endParaRPr lang="en-US" sz="2000" dirty="0">
              <a:solidFill>
                <a:srgbClr val="0070C0"/>
              </a:solidFill>
            </a:endParaRPr>
          </a:p>
          <a:p>
            <a:pPr eaLnBrk="1" hangingPunct="1">
              <a:lnSpc>
                <a:spcPct val="80000"/>
              </a:lnSpc>
              <a:defRPr/>
            </a:pPr>
            <a:r>
              <a:rPr lang="ru-RU" sz="2000" b="1" dirty="0">
                <a:solidFill>
                  <a:srgbClr val="002060"/>
                </a:solidFill>
              </a:rPr>
              <a:t>Измерения</a:t>
            </a:r>
            <a:endParaRPr lang="en-US" sz="2000" b="1" dirty="0">
              <a:solidFill>
                <a:srgbClr val="002060"/>
              </a:solidFill>
            </a:endParaRPr>
          </a:p>
          <a:p>
            <a:pPr lvl="1" eaLnBrk="1" hangingPunct="1">
              <a:lnSpc>
                <a:spcPct val="80000"/>
              </a:lnSpc>
              <a:defRPr/>
            </a:pPr>
            <a:r>
              <a:rPr lang="ru-RU" sz="2000" dirty="0" smtClean="0">
                <a:solidFill>
                  <a:srgbClr val="0070C0"/>
                </a:solidFill>
              </a:rPr>
              <a:t>Основы цифровых измерительных технологий.</a:t>
            </a:r>
            <a:endParaRPr lang="en-US" sz="2000" dirty="0">
              <a:solidFill>
                <a:srgbClr val="0070C0"/>
              </a:solidFill>
            </a:endParaRPr>
          </a:p>
        </p:txBody>
      </p:sp>
      <p:grpSp>
        <p:nvGrpSpPr>
          <p:cNvPr id="6148" name="Group 4"/>
          <p:cNvGrpSpPr>
            <a:grpSpLocks/>
          </p:cNvGrpSpPr>
          <p:nvPr/>
        </p:nvGrpSpPr>
        <p:grpSpPr bwMode="auto">
          <a:xfrm>
            <a:off x="4533900" y="2162175"/>
            <a:ext cx="4224338" cy="841375"/>
            <a:chOff x="3190" y="1536"/>
            <a:chExt cx="5424" cy="1008"/>
          </a:xfrm>
        </p:grpSpPr>
        <p:cxnSp>
          <p:nvCxnSpPr>
            <p:cNvPr id="6151" name="AutoShape 5"/>
            <p:cNvCxnSpPr>
              <a:cxnSpLocks noChangeShapeType="1"/>
              <a:stCxn id="6153" idx="3"/>
              <a:endCxn id="6154" idx="1"/>
            </p:cNvCxnSpPr>
            <p:nvPr/>
          </p:nvCxnSpPr>
          <p:spPr bwMode="auto">
            <a:xfrm>
              <a:off x="4786" y="2040"/>
              <a:ext cx="312" cy="0"/>
            </a:xfrm>
            <a:prstGeom prst="straightConnector1">
              <a:avLst/>
            </a:prstGeom>
            <a:noFill/>
            <a:ln w="57150">
              <a:solidFill>
                <a:schemeClr va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 name="AutoShape 6"/>
            <p:cNvCxnSpPr>
              <a:cxnSpLocks noChangeShapeType="1"/>
              <a:stCxn id="6154" idx="3"/>
              <a:endCxn id="6155" idx="1"/>
            </p:cNvCxnSpPr>
            <p:nvPr/>
          </p:nvCxnSpPr>
          <p:spPr bwMode="auto">
            <a:xfrm>
              <a:off x="6706" y="2040"/>
              <a:ext cx="312" cy="0"/>
            </a:xfrm>
            <a:prstGeom prst="straightConnector1">
              <a:avLst/>
            </a:prstGeom>
            <a:noFill/>
            <a:ln w="57150">
              <a:solidFill>
                <a:schemeClr va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3" name="AutoShape 7"/>
            <p:cNvSpPr>
              <a:spLocks noChangeArrowheads="1"/>
            </p:cNvSpPr>
            <p:nvPr/>
          </p:nvSpPr>
          <p:spPr bwMode="auto">
            <a:xfrm>
              <a:off x="3190" y="1536"/>
              <a:ext cx="1584" cy="1008"/>
            </a:xfrm>
            <a:prstGeom prst="roundRect">
              <a:avLst>
                <a:gd name="adj" fmla="val 16667"/>
              </a:avLst>
            </a:prstGeom>
            <a:solidFill>
              <a:schemeClr val="tx2"/>
            </a:solidFill>
            <a:ln w="38100" algn="ctr">
              <a:solidFill>
                <a:srgbClr val="F1AB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r>
                <a:rPr lang="en-US" altLang="ru-RU" b="0">
                  <a:solidFill>
                    <a:schemeClr val="bg1"/>
                  </a:solidFill>
                </a:rPr>
                <a:t>Design</a:t>
              </a:r>
            </a:p>
          </p:txBody>
        </p:sp>
        <p:sp>
          <p:nvSpPr>
            <p:cNvPr id="6154" name="AutoShape 8"/>
            <p:cNvSpPr>
              <a:spLocks noChangeArrowheads="1"/>
            </p:cNvSpPr>
            <p:nvPr/>
          </p:nvSpPr>
          <p:spPr bwMode="auto">
            <a:xfrm>
              <a:off x="5110" y="1536"/>
              <a:ext cx="1584" cy="1008"/>
            </a:xfrm>
            <a:prstGeom prst="roundRect">
              <a:avLst>
                <a:gd name="adj" fmla="val 16667"/>
              </a:avLst>
            </a:prstGeom>
            <a:solidFill>
              <a:schemeClr val="tx2"/>
            </a:solidFill>
            <a:ln w="38100" algn="ctr">
              <a:solidFill>
                <a:srgbClr val="F1AB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r>
                <a:rPr lang="en-US" altLang="ru-RU" b="0">
                  <a:solidFill>
                    <a:schemeClr val="bg1"/>
                  </a:solidFill>
                </a:rPr>
                <a:t>Prototype</a:t>
              </a:r>
            </a:p>
          </p:txBody>
        </p:sp>
        <p:sp>
          <p:nvSpPr>
            <p:cNvPr id="6155" name="AutoShape 9"/>
            <p:cNvSpPr>
              <a:spLocks noChangeArrowheads="1"/>
            </p:cNvSpPr>
            <p:nvPr/>
          </p:nvSpPr>
          <p:spPr bwMode="auto">
            <a:xfrm>
              <a:off x="7030" y="1536"/>
              <a:ext cx="1584" cy="1008"/>
            </a:xfrm>
            <a:prstGeom prst="roundRect">
              <a:avLst>
                <a:gd name="adj" fmla="val 16667"/>
              </a:avLst>
            </a:prstGeom>
            <a:solidFill>
              <a:schemeClr val="tx2"/>
            </a:solidFill>
            <a:ln w="38100" algn="ctr">
              <a:solidFill>
                <a:srgbClr val="F1AB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r>
                <a:rPr lang="en-US" altLang="ru-RU" b="0">
                  <a:solidFill>
                    <a:schemeClr val="bg1"/>
                  </a:solidFill>
                </a:rPr>
                <a:t>Deploy</a:t>
              </a:r>
            </a:p>
          </p:txBody>
        </p:sp>
      </p:grpSp>
      <p:pic>
        <p:nvPicPr>
          <p:cNvPr id="6149" name="Picture 10" descr="LabVIE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230" y="4581150"/>
            <a:ext cx="2727520" cy="5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1"/>
          <p:cNvSpPr txBox="1">
            <a:spLocks noChangeArrowheads="1"/>
          </p:cNvSpPr>
          <p:nvPr/>
        </p:nvSpPr>
        <p:spPr bwMode="auto">
          <a:xfrm>
            <a:off x="5262563" y="1700213"/>
            <a:ext cx="3590925"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r>
              <a:rPr lang="ru-RU" altLang="ru-RU" sz="2000" i="1">
                <a:solidFill>
                  <a:srgbClr val="F1AB00"/>
                </a:solidFill>
              </a:rPr>
              <a:t>Единая платформа разработки</a:t>
            </a:r>
            <a:endParaRPr lang="en-US" altLang="ru-RU" sz="2000" i="1">
              <a:solidFill>
                <a:srgbClr val="F1AB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01650" y="456243"/>
            <a:ext cx="79549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20717"/>
                  </a:outerShdw>
                </a:effectLst>
              </a14:hiddenEffects>
            </a:ext>
          </a:extLst>
        </p:spPr>
        <p:txBody>
          <a:bodyPr lIns="0" tIns="0" rIns="0" bIns="0"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eaLnBrk="1" hangingPunct="1"/>
            <a:r>
              <a:rPr lang="ru-RU" altLang="ru-RU" sz="2800" dirty="0">
                <a:solidFill>
                  <a:srgbClr val="002060"/>
                </a:solidFill>
              </a:rPr>
              <a:t>Технологии </a:t>
            </a:r>
            <a:r>
              <a:rPr lang="en-US" altLang="ru-RU" sz="2800" dirty="0">
                <a:solidFill>
                  <a:srgbClr val="002060"/>
                </a:solidFill>
              </a:rPr>
              <a:t> </a:t>
            </a:r>
            <a:r>
              <a:rPr lang="ru-RU" altLang="ru-RU" sz="2800" dirty="0" smtClean="0">
                <a:solidFill>
                  <a:srgbClr val="002060"/>
                </a:solidFill>
              </a:rPr>
              <a:t>и платформы </a:t>
            </a:r>
            <a:r>
              <a:rPr lang="en-US" altLang="ru-RU" sz="2800" dirty="0" smtClean="0">
                <a:solidFill>
                  <a:srgbClr val="002060"/>
                </a:solidFill>
              </a:rPr>
              <a:t>National </a:t>
            </a:r>
            <a:r>
              <a:rPr lang="en-US" altLang="ru-RU" sz="2800" dirty="0">
                <a:solidFill>
                  <a:srgbClr val="002060"/>
                </a:solidFill>
              </a:rPr>
              <a:t>Instruments</a:t>
            </a:r>
            <a:endParaRPr lang="ru-RU" altLang="ru-RU" sz="2800" dirty="0">
              <a:solidFill>
                <a:srgbClr val="002060"/>
              </a:solidFill>
            </a:endParaRPr>
          </a:p>
          <a:p>
            <a:pPr eaLnBrk="1" hangingPunct="1"/>
            <a:r>
              <a:rPr lang="en-US" altLang="ru-RU" sz="2800" dirty="0">
                <a:solidFill>
                  <a:srgbClr val="002060"/>
                </a:solidFill>
              </a:rPr>
              <a:t>– </a:t>
            </a:r>
            <a:r>
              <a:rPr lang="ru-RU" altLang="ru-RU" sz="2800" dirty="0" smtClean="0">
                <a:solidFill>
                  <a:srgbClr val="002060"/>
                </a:solidFill>
              </a:rPr>
              <a:t>это интегрированная </a:t>
            </a:r>
            <a:r>
              <a:rPr lang="en-US" altLang="ru-RU" sz="2800" dirty="0" smtClean="0">
                <a:solidFill>
                  <a:srgbClr val="002060"/>
                </a:solidFill>
              </a:rPr>
              <a:t> </a:t>
            </a:r>
            <a:r>
              <a:rPr lang="ru-RU" altLang="ru-RU" sz="2800" dirty="0" smtClean="0">
                <a:solidFill>
                  <a:srgbClr val="002060"/>
                </a:solidFill>
              </a:rPr>
              <a:t>цифровая технология</a:t>
            </a:r>
            <a:endParaRPr lang="en-US" altLang="ru-RU" sz="2800" dirty="0">
              <a:solidFill>
                <a:srgbClr val="002060"/>
              </a:solidFill>
            </a:endParaRPr>
          </a:p>
        </p:txBody>
      </p:sp>
      <p:grpSp>
        <p:nvGrpSpPr>
          <p:cNvPr id="7171" name="Group 3"/>
          <p:cNvGrpSpPr>
            <a:grpSpLocks/>
          </p:cNvGrpSpPr>
          <p:nvPr/>
        </p:nvGrpSpPr>
        <p:grpSpPr bwMode="auto">
          <a:xfrm>
            <a:off x="1038225" y="1470345"/>
            <a:ext cx="7742238" cy="4262956"/>
            <a:chOff x="287" y="495"/>
            <a:chExt cx="5240" cy="3233"/>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 y="495"/>
              <a:ext cx="5240" cy="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308" y="2255"/>
              <a:ext cx="43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90000"/>
                </a:lnSpc>
              </a:pPr>
              <a:r>
                <a:rPr lang="en-US" altLang="ru-RU" sz="800"/>
                <a:t>High-Speed</a:t>
              </a:r>
            </a:p>
            <a:p>
              <a:pPr algn="l">
                <a:lnSpc>
                  <a:spcPct val="90000"/>
                </a:lnSpc>
              </a:pPr>
              <a:r>
                <a:rPr lang="en-US" altLang="ru-RU" sz="800"/>
                <a:t>Digitizers</a:t>
              </a:r>
            </a:p>
          </p:txBody>
        </p:sp>
        <p:sp>
          <p:nvSpPr>
            <p:cNvPr id="7174" name="Text Box 6"/>
            <p:cNvSpPr txBox="1">
              <a:spLocks noChangeArrowheads="1"/>
            </p:cNvSpPr>
            <p:nvPr/>
          </p:nvSpPr>
          <p:spPr bwMode="auto">
            <a:xfrm>
              <a:off x="644" y="2262"/>
              <a:ext cx="67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High-Resolution</a:t>
              </a:r>
            </a:p>
            <a:p>
              <a:pPr algn="l">
                <a:lnSpc>
                  <a:spcPct val="80000"/>
                </a:lnSpc>
              </a:pPr>
              <a:r>
                <a:rPr lang="en-US" altLang="ru-RU" sz="800"/>
                <a:t>Digitizers and DMMs</a:t>
              </a:r>
            </a:p>
          </p:txBody>
        </p:sp>
        <p:sp>
          <p:nvSpPr>
            <p:cNvPr id="7175" name="Text Box 7"/>
            <p:cNvSpPr txBox="1">
              <a:spLocks noChangeArrowheads="1"/>
            </p:cNvSpPr>
            <p:nvPr/>
          </p:nvSpPr>
          <p:spPr bwMode="auto">
            <a:xfrm>
              <a:off x="1215" y="2264"/>
              <a:ext cx="57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Multifunction </a:t>
              </a:r>
            </a:p>
            <a:p>
              <a:pPr algn="l">
                <a:lnSpc>
                  <a:spcPct val="80000"/>
                </a:lnSpc>
              </a:pPr>
              <a:r>
                <a:rPr lang="en-US" altLang="ru-RU" sz="800"/>
                <a:t>Data Acquisition</a:t>
              </a:r>
            </a:p>
          </p:txBody>
        </p:sp>
        <p:sp>
          <p:nvSpPr>
            <p:cNvPr id="7176" name="Text Box 8"/>
            <p:cNvSpPr txBox="1">
              <a:spLocks noChangeArrowheads="1"/>
            </p:cNvSpPr>
            <p:nvPr/>
          </p:nvSpPr>
          <p:spPr bwMode="auto">
            <a:xfrm>
              <a:off x="1681" y="2264"/>
              <a:ext cx="617"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Dynamic</a:t>
              </a:r>
            </a:p>
            <a:p>
              <a:pPr algn="l">
                <a:lnSpc>
                  <a:spcPct val="80000"/>
                </a:lnSpc>
              </a:pPr>
              <a:r>
                <a:rPr lang="en-US" altLang="ru-RU" sz="800"/>
                <a:t>Signal Acquisition</a:t>
              </a:r>
            </a:p>
          </p:txBody>
        </p:sp>
        <p:sp>
          <p:nvSpPr>
            <p:cNvPr id="7177" name="Text Box 9"/>
            <p:cNvSpPr txBox="1">
              <a:spLocks noChangeArrowheads="1"/>
            </p:cNvSpPr>
            <p:nvPr/>
          </p:nvSpPr>
          <p:spPr bwMode="auto">
            <a:xfrm>
              <a:off x="2733" y="2274"/>
              <a:ext cx="39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Digital I/O</a:t>
              </a:r>
            </a:p>
          </p:txBody>
        </p:sp>
        <p:sp>
          <p:nvSpPr>
            <p:cNvPr id="7178" name="Text Box 10"/>
            <p:cNvSpPr txBox="1">
              <a:spLocks noChangeArrowheads="1"/>
            </p:cNvSpPr>
            <p:nvPr/>
          </p:nvSpPr>
          <p:spPr bwMode="auto">
            <a:xfrm>
              <a:off x="2201" y="2264"/>
              <a:ext cx="41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Instrument</a:t>
              </a:r>
            </a:p>
            <a:p>
              <a:pPr algn="l">
                <a:lnSpc>
                  <a:spcPct val="80000"/>
                </a:lnSpc>
              </a:pPr>
              <a:r>
                <a:rPr lang="en-US" altLang="ru-RU" sz="800"/>
                <a:t>Control</a:t>
              </a:r>
            </a:p>
          </p:txBody>
        </p:sp>
        <p:sp>
          <p:nvSpPr>
            <p:cNvPr id="7179" name="Text Box 11"/>
            <p:cNvSpPr txBox="1">
              <a:spLocks noChangeArrowheads="1"/>
            </p:cNvSpPr>
            <p:nvPr/>
          </p:nvSpPr>
          <p:spPr bwMode="auto">
            <a:xfrm>
              <a:off x="3125" y="2260"/>
              <a:ext cx="355"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Counter/</a:t>
              </a:r>
            </a:p>
            <a:p>
              <a:pPr algn="l">
                <a:lnSpc>
                  <a:spcPct val="80000"/>
                </a:lnSpc>
              </a:pPr>
              <a:r>
                <a:rPr lang="en-US" altLang="ru-RU" sz="800"/>
                <a:t>Timers</a:t>
              </a:r>
            </a:p>
          </p:txBody>
        </p:sp>
        <p:sp>
          <p:nvSpPr>
            <p:cNvPr id="7180" name="Text Box 12"/>
            <p:cNvSpPr txBox="1">
              <a:spLocks noChangeArrowheads="1"/>
            </p:cNvSpPr>
            <p:nvPr/>
          </p:nvSpPr>
          <p:spPr bwMode="auto">
            <a:xfrm>
              <a:off x="3486" y="2264"/>
              <a:ext cx="35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Machine</a:t>
              </a:r>
            </a:p>
            <a:p>
              <a:pPr algn="l">
                <a:lnSpc>
                  <a:spcPct val="80000"/>
                </a:lnSpc>
              </a:pPr>
              <a:r>
                <a:rPr lang="en-US" altLang="ru-RU" sz="800"/>
                <a:t>Vision</a:t>
              </a:r>
            </a:p>
          </p:txBody>
        </p:sp>
        <p:sp>
          <p:nvSpPr>
            <p:cNvPr id="7181" name="Text Box 13"/>
            <p:cNvSpPr txBox="1">
              <a:spLocks noChangeArrowheads="1"/>
            </p:cNvSpPr>
            <p:nvPr/>
          </p:nvSpPr>
          <p:spPr bwMode="auto">
            <a:xfrm>
              <a:off x="3969" y="2264"/>
              <a:ext cx="32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Motion </a:t>
              </a:r>
            </a:p>
            <a:p>
              <a:pPr algn="l">
                <a:lnSpc>
                  <a:spcPct val="80000"/>
                </a:lnSpc>
              </a:pPr>
              <a:r>
                <a:rPr lang="en-US" altLang="ru-RU" sz="800"/>
                <a:t>Control</a:t>
              </a:r>
            </a:p>
          </p:txBody>
        </p:sp>
        <p:sp>
          <p:nvSpPr>
            <p:cNvPr id="7182" name="Text Box 14"/>
            <p:cNvSpPr txBox="1">
              <a:spLocks noChangeArrowheads="1"/>
            </p:cNvSpPr>
            <p:nvPr/>
          </p:nvSpPr>
          <p:spPr bwMode="auto">
            <a:xfrm>
              <a:off x="4270" y="2260"/>
              <a:ext cx="63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Distributed I/O and</a:t>
              </a:r>
            </a:p>
            <a:p>
              <a:pPr algn="l">
                <a:lnSpc>
                  <a:spcPct val="80000"/>
                </a:lnSpc>
              </a:pPr>
              <a:r>
                <a:rPr lang="en-US" altLang="ru-RU" sz="800"/>
                <a:t>Embedded Control</a:t>
              </a:r>
            </a:p>
          </p:txBody>
        </p:sp>
        <p:sp>
          <p:nvSpPr>
            <p:cNvPr id="7183" name="Text Box 15"/>
            <p:cNvSpPr txBox="1">
              <a:spLocks noChangeArrowheads="1"/>
            </p:cNvSpPr>
            <p:nvPr/>
          </p:nvSpPr>
          <p:spPr bwMode="auto">
            <a:xfrm>
              <a:off x="4176" y="1118"/>
              <a:ext cx="40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Laptop PC</a:t>
              </a:r>
            </a:p>
          </p:txBody>
        </p:sp>
        <p:sp>
          <p:nvSpPr>
            <p:cNvPr id="7184" name="Text Box 16"/>
            <p:cNvSpPr txBox="1">
              <a:spLocks noChangeArrowheads="1"/>
            </p:cNvSpPr>
            <p:nvPr/>
          </p:nvSpPr>
          <p:spPr bwMode="auto">
            <a:xfrm>
              <a:off x="4927" y="1119"/>
              <a:ext cx="24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PDA</a:t>
              </a:r>
            </a:p>
          </p:txBody>
        </p:sp>
        <p:sp>
          <p:nvSpPr>
            <p:cNvPr id="7185" name="Text Box 17"/>
            <p:cNvSpPr txBox="1">
              <a:spLocks noChangeArrowheads="1"/>
            </p:cNvSpPr>
            <p:nvPr/>
          </p:nvSpPr>
          <p:spPr bwMode="auto">
            <a:xfrm>
              <a:off x="3170" y="1120"/>
              <a:ext cx="44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Desktop PC</a:t>
              </a:r>
            </a:p>
          </p:txBody>
        </p:sp>
        <p:sp>
          <p:nvSpPr>
            <p:cNvPr id="7186" name="Text Box 18"/>
            <p:cNvSpPr txBox="1">
              <a:spLocks noChangeArrowheads="1"/>
            </p:cNvSpPr>
            <p:nvPr/>
          </p:nvSpPr>
          <p:spPr bwMode="auto">
            <a:xfrm>
              <a:off x="2004" y="1119"/>
              <a:ext cx="892"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PXI Modular Instrumentation</a:t>
              </a:r>
            </a:p>
          </p:txBody>
        </p:sp>
        <p:sp>
          <p:nvSpPr>
            <p:cNvPr id="7187" name="Text Box 19"/>
            <p:cNvSpPr txBox="1">
              <a:spLocks noChangeArrowheads="1"/>
            </p:cNvSpPr>
            <p:nvPr/>
          </p:nvSpPr>
          <p:spPr bwMode="auto">
            <a:xfrm>
              <a:off x="720" y="2881"/>
              <a:ext cx="659"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Signal Conditioning</a:t>
              </a:r>
            </a:p>
            <a:p>
              <a:pPr algn="l">
                <a:lnSpc>
                  <a:spcPct val="80000"/>
                </a:lnSpc>
              </a:pPr>
              <a:r>
                <a:rPr lang="en-US" altLang="ru-RU" sz="800"/>
                <a:t>and Switching</a:t>
              </a:r>
            </a:p>
          </p:txBody>
        </p:sp>
        <p:sp>
          <p:nvSpPr>
            <p:cNvPr id="7188" name="Text Box 20"/>
            <p:cNvSpPr txBox="1">
              <a:spLocks noChangeArrowheads="1"/>
            </p:cNvSpPr>
            <p:nvPr/>
          </p:nvSpPr>
          <p:spPr bwMode="auto">
            <a:xfrm>
              <a:off x="694" y="3402"/>
              <a:ext cx="54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a:lnSpc>
                  <a:spcPct val="80000"/>
                </a:lnSpc>
              </a:pPr>
              <a:r>
                <a:rPr lang="en-US" altLang="ru-RU" sz="800"/>
                <a:t>Unit Under Test</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75822" y="357207"/>
            <a:ext cx="6384465" cy="473035"/>
          </a:xfrm>
        </p:spPr>
        <p:txBody>
          <a:bodyPr/>
          <a:lstStyle/>
          <a:p>
            <a:pPr algn="ctr" eaLnBrk="1" hangingPunct="1"/>
            <a:r>
              <a:rPr lang="en-US" altLang="ru-RU" sz="2400" dirty="0">
                <a:solidFill>
                  <a:srgbClr val="002060"/>
                </a:solidFill>
              </a:rPr>
              <a:t> </a:t>
            </a:r>
            <a:r>
              <a:rPr lang="ru-RU" altLang="ru-RU" sz="2400" dirty="0">
                <a:solidFill>
                  <a:srgbClr val="002060"/>
                </a:solidFill>
              </a:rPr>
              <a:t>Интеграция </a:t>
            </a:r>
            <a:r>
              <a:rPr lang="en-US" altLang="ru-RU" sz="2400" dirty="0" smtClean="0">
                <a:solidFill>
                  <a:srgbClr val="002060"/>
                </a:solidFill>
              </a:rPr>
              <a:t>NI Multisim </a:t>
            </a:r>
            <a:r>
              <a:rPr lang="ru-RU" altLang="ru-RU" sz="2400" dirty="0">
                <a:solidFill>
                  <a:srgbClr val="002060"/>
                </a:solidFill>
              </a:rPr>
              <a:t>с</a:t>
            </a:r>
            <a:r>
              <a:rPr lang="en-US" altLang="ru-RU" sz="2400" dirty="0">
                <a:solidFill>
                  <a:srgbClr val="002060"/>
                </a:solidFill>
              </a:rPr>
              <a:t> </a:t>
            </a:r>
            <a:r>
              <a:rPr lang="en-US" altLang="ru-RU" sz="2400" dirty="0" smtClean="0">
                <a:solidFill>
                  <a:srgbClr val="002060"/>
                </a:solidFill>
              </a:rPr>
              <a:t>NI LabVIEW</a:t>
            </a:r>
            <a:endParaRPr lang="en-US" altLang="ru-RU" sz="2400" u="sng" dirty="0">
              <a:solidFill>
                <a:srgbClr val="002060"/>
              </a:solidFill>
            </a:endParaRPr>
          </a:p>
        </p:txBody>
      </p:sp>
      <p:sp>
        <p:nvSpPr>
          <p:cNvPr id="72707" name="Rectangle 3"/>
          <p:cNvSpPr>
            <a:spLocks noChangeArrowheads="1"/>
          </p:cNvSpPr>
          <p:nvPr/>
        </p:nvSpPr>
        <p:spPr bwMode="auto">
          <a:xfrm>
            <a:off x="8604250" y="49657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endParaRPr lang="ru-RU" altLang="ru-RU"/>
          </a:p>
        </p:txBody>
      </p:sp>
      <p:pic>
        <p:nvPicPr>
          <p:cNvPr id="727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63" y="1408113"/>
            <a:ext cx="278765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113" y="1408113"/>
            <a:ext cx="2909887"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0475" y="1390650"/>
            <a:ext cx="2763838"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863" y="3856038"/>
            <a:ext cx="2770187"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2713" name="Object 9"/>
          <p:cNvGraphicFramePr>
            <a:graphicFrameLocks noChangeAspect="1"/>
          </p:cNvGraphicFramePr>
          <p:nvPr/>
        </p:nvGraphicFramePr>
        <p:xfrm>
          <a:off x="6299200" y="3844925"/>
          <a:ext cx="2843213" cy="1927225"/>
        </p:xfrm>
        <a:graphic>
          <a:graphicData uri="http://schemas.openxmlformats.org/presentationml/2006/ole">
            <mc:AlternateContent xmlns:mc="http://schemas.openxmlformats.org/markup-compatibility/2006">
              <mc:Choice xmlns:v="urn:schemas-microsoft-com:vml" Requires="v">
                <p:oleObj spid="_x0000_s12304" name="Bitmap Image" r:id="rId8" imgW="3161905" imgH="2038095" progId="Paint.Picture">
                  <p:embed/>
                </p:oleObj>
              </mc:Choice>
              <mc:Fallback>
                <p:oleObj name="Bitmap Image" r:id="rId8" imgW="3161905" imgH="2038095" progId="Paint.Picture">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9200" y="3844925"/>
                        <a:ext cx="284321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4" name="Text Box 10"/>
          <p:cNvSpPr txBox="1">
            <a:spLocks noChangeArrowheads="1"/>
          </p:cNvSpPr>
          <p:nvPr/>
        </p:nvSpPr>
        <p:spPr bwMode="auto">
          <a:xfrm>
            <a:off x="385763" y="971550"/>
            <a:ext cx="2278062" cy="41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eaLnBrk="1" hangingPunct="1">
              <a:lnSpc>
                <a:spcPct val="150000"/>
              </a:lnSpc>
              <a:spcBef>
                <a:spcPct val="50000"/>
              </a:spcBef>
            </a:pPr>
            <a:r>
              <a:rPr lang="en-US" altLang="ru-RU" sz="1600" dirty="0">
                <a:solidFill>
                  <a:srgbClr val="002060"/>
                </a:solidFill>
                <a:latin typeface="Arial" charset="0"/>
              </a:rPr>
              <a:t>1. Create Schematic</a:t>
            </a:r>
          </a:p>
        </p:txBody>
      </p:sp>
      <p:sp>
        <p:nvSpPr>
          <p:cNvPr id="72715" name="Text Box 11"/>
          <p:cNvSpPr txBox="1">
            <a:spLocks noChangeArrowheads="1"/>
          </p:cNvSpPr>
          <p:nvPr/>
        </p:nvSpPr>
        <p:spPr bwMode="auto">
          <a:xfrm>
            <a:off x="3292475" y="979488"/>
            <a:ext cx="22780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eaLnBrk="1" hangingPunct="1">
              <a:lnSpc>
                <a:spcPct val="150000"/>
              </a:lnSpc>
              <a:spcBef>
                <a:spcPct val="50000"/>
              </a:spcBef>
            </a:pPr>
            <a:r>
              <a:rPr lang="en-US" altLang="ru-RU" sz="1600">
                <a:latin typeface="Arial" charset="0"/>
              </a:rPr>
              <a:t>2. Virtual Breadboard</a:t>
            </a:r>
          </a:p>
        </p:txBody>
      </p:sp>
      <p:sp>
        <p:nvSpPr>
          <p:cNvPr id="72716" name="Text Box 12"/>
          <p:cNvSpPr txBox="1">
            <a:spLocks noChangeArrowheads="1"/>
          </p:cNvSpPr>
          <p:nvPr/>
        </p:nvSpPr>
        <p:spPr bwMode="auto">
          <a:xfrm>
            <a:off x="6261100" y="974725"/>
            <a:ext cx="22780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eaLnBrk="1" hangingPunct="1">
              <a:lnSpc>
                <a:spcPct val="150000"/>
              </a:lnSpc>
              <a:spcBef>
                <a:spcPct val="50000"/>
              </a:spcBef>
            </a:pPr>
            <a:r>
              <a:rPr lang="en-US" altLang="ru-RU" sz="1600" dirty="0">
                <a:latin typeface="Arial" charset="0"/>
              </a:rPr>
              <a:t>3. Simulate</a:t>
            </a:r>
          </a:p>
        </p:txBody>
      </p:sp>
      <p:sp>
        <p:nvSpPr>
          <p:cNvPr id="72717" name="Text Box 13"/>
          <p:cNvSpPr txBox="1">
            <a:spLocks noChangeArrowheads="1"/>
          </p:cNvSpPr>
          <p:nvPr/>
        </p:nvSpPr>
        <p:spPr bwMode="auto">
          <a:xfrm>
            <a:off x="347663" y="3467100"/>
            <a:ext cx="22780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eaLnBrk="1" hangingPunct="1">
              <a:lnSpc>
                <a:spcPct val="150000"/>
              </a:lnSpc>
              <a:spcBef>
                <a:spcPct val="50000"/>
              </a:spcBef>
            </a:pPr>
            <a:r>
              <a:rPr lang="en-US" altLang="ru-RU" sz="1600">
                <a:latin typeface="Arial" charset="0"/>
              </a:rPr>
              <a:t>4. PCB Layout</a:t>
            </a:r>
          </a:p>
        </p:txBody>
      </p:sp>
      <p:sp>
        <p:nvSpPr>
          <p:cNvPr id="72718" name="Text Box 14"/>
          <p:cNvSpPr txBox="1">
            <a:spLocks noChangeArrowheads="1"/>
          </p:cNvSpPr>
          <p:nvPr/>
        </p:nvSpPr>
        <p:spPr bwMode="auto">
          <a:xfrm>
            <a:off x="3227388" y="3470275"/>
            <a:ext cx="22780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eaLnBrk="1" hangingPunct="1">
              <a:lnSpc>
                <a:spcPct val="150000"/>
              </a:lnSpc>
              <a:spcBef>
                <a:spcPct val="50000"/>
              </a:spcBef>
            </a:pPr>
            <a:r>
              <a:rPr lang="en-US" altLang="ru-RU" sz="1600">
                <a:latin typeface="Arial" charset="0"/>
              </a:rPr>
              <a:t>5. Test</a:t>
            </a:r>
          </a:p>
        </p:txBody>
      </p:sp>
      <p:sp>
        <p:nvSpPr>
          <p:cNvPr id="72719" name="Text Box 15"/>
          <p:cNvSpPr txBox="1">
            <a:spLocks noChangeArrowheads="1"/>
          </p:cNvSpPr>
          <p:nvPr/>
        </p:nvSpPr>
        <p:spPr bwMode="auto">
          <a:xfrm>
            <a:off x="6261100" y="3467100"/>
            <a:ext cx="22780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pPr algn="l" eaLnBrk="1" hangingPunct="1">
              <a:lnSpc>
                <a:spcPct val="150000"/>
              </a:lnSpc>
              <a:spcBef>
                <a:spcPct val="50000"/>
              </a:spcBef>
            </a:pPr>
            <a:r>
              <a:rPr lang="en-US" altLang="ru-RU" sz="1600">
                <a:latin typeface="Arial" charset="0"/>
              </a:rPr>
              <a:t>6. Compare</a:t>
            </a:r>
          </a:p>
        </p:txBody>
      </p:sp>
      <p:pic>
        <p:nvPicPr>
          <p:cNvPr id="72754" name="Picture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1218" y="3889860"/>
            <a:ext cx="2733675" cy="182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01070" y="318195"/>
            <a:ext cx="84485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20717"/>
                  </a:outerShdw>
                </a:effectLst>
              </a14:hiddenEffects>
            </a:ext>
          </a:extLst>
        </p:spPr>
        <p:txBody>
          <a:bodyPr wrap="square" lIns="0" tIns="0" rIns="0" bIns="0" anchor="ctr">
            <a:spAutoFit/>
          </a:bodyPr>
          <a:lstStyle>
            <a:lvl1pPr>
              <a:defRPr sz="2400" b="1">
                <a:solidFill>
                  <a:schemeClr val="tx1"/>
                </a:solidFill>
                <a:latin typeface="Arial Narrow" pitchFamily="34" charset="0"/>
              </a:defRPr>
            </a:lvl1pPr>
            <a:lvl2pPr marL="742950" indent="-285750">
              <a:defRPr sz="2400" b="1">
                <a:solidFill>
                  <a:schemeClr val="tx1"/>
                </a:solidFill>
                <a:latin typeface="Arial Narrow" pitchFamily="34" charset="0"/>
              </a:defRPr>
            </a:lvl2pPr>
            <a:lvl3pPr marL="1143000" indent="-228600">
              <a:defRPr sz="2400" b="1">
                <a:solidFill>
                  <a:schemeClr val="tx1"/>
                </a:solidFill>
                <a:latin typeface="Arial Narrow" pitchFamily="34" charset="0"/>
              </a:defRPr>
            </a:lvl3pPr>
            <a:lvl4pPr marL="1600200" indent="-228600">
              <a:defRPr sz="2400" b="1">
                <a:solidFill>
                  <a:schemeClr val="tx1"/>
                </a:solidFill>
                <a:latin typeface="Arial Narrow" pitchFamily="34" charset="0"/>
              </a:defRPr>
            </a:lvl4pPr>
            <a:lvl5pPr marL="2057400" indent="-228600">
              <a:defRPr sz="2400" b="1">
                <a:solidFill>
                  <a:schemeClr val="tx1"/>
                </a:solidFill>
                <a:latin typeface="Arial Narrow" pitchFamily="34" charset="0"/>
              </a:defRPr>
            </a:lvl5pPr>
            <a:lvl6pPr marL="2514600" indent="-228600" algn="ctr" eaLnBrk="0" fontAlgn="base" hangingPunct="0">
              <a:spcBef>
                <a:spcPct val="0"/>
              </a:spcBef>
              <a:spcAft>
                <a:spcPct val="0"/>
              </a:spcAft>
              <a:defRPr sz="2400" b="1">
                <a:solidFill>
                  <a:schemeClr val="tx1"/>
                </a:solidFill>
                <a:latin typeface="Arial Narrow" pitchFamily="34" charset="0"/>
              </a:defRPr>
            </a:lvl6pPr>
            <a:lvl7pPr marL="2971800" indent="-228600" algn="ctr" eaLnBrk="0" fontAlgn="base" hangingPunct="0">
              <a:spcBef>
                <a:spcPct val="0"/>
              </a:spcBef>
              <a:spcAft>
                <a:spcPct val="0"/>
              </a:spcAft>
              <a:defRPr sz="2400" b="1">
                <a:solidFill>
                  <a:schemeClr val="tx1"/>
                </a:solidFill>
                <a:latin typeface="Arial Narrow" pitchFamily="34" charset="0"/>
              </a:defRPr>
            </a:lvl7pPr>
            <a:lvl8pPr marL="3429000" indent="-228600" algn="ctr" eaLnBrk="0" fontAlgn="base" hangingPunct="0">
              <a:spcBef>
                <a:spcPct val="0"/>
              </a:spcBef>
              <a:spcAft>
                <a:spcPct val="0"/>
              </a:spcAft>
              <a:defRPr sz="2400" b="1">
                <a:solidFill>
                  <a:schemeClr val="tx1"/>
                </a:solidFill>
                <a:latin typeface="Arial Narrow" pitchFamily="34" charset="0"/>
              </a:defRPr>
            </a:lvl8pPr>
            <a:lvl9pPr marL="3886200" indent="-228600" algn="ctr" eaLnBrk="0" fontAlgn="base" hangingPunct="0">
              <a:spcBef>
                <a:spcPct val="0"/>
              </a:spcBef>
              <a:spcAft>
                <a:spcPct val="0"/>
              </a:spcAft>
              <a:defRPr sz="2400" b="1">
                <a:solidFill>
                  <a:schemeClr val="tx1"/>
                </a:solidFill>
                <a:latin typeface="Arial Narrow" pitchFamily="34" charset="0"/>
              </a:defRPr>
            </a:lvl9pPr>
          </a:lstStyle>
          <a:p>
            <a:r>
              <a:rPr lang="ru-RU" dirty="0" smtClean="0">
                <a:solidFill>
                  <a:srgbClr val="002060"/>
                </a:solidFill>
                <a:latin typeface="+mj-lt"/>
              </a:rPr>
              <a:t>Интеграция ресурсов Python для применения на платформах NI</a:t>
            </a:r>
            <a:endParaRPr lang="ru-RU" dirty="0">
              <a:solidFill>
                <a:srgbClr val="002060"/>
              </a:solidFill>
              <a:latin typeface="+mj-lt"/>
            </a:endParaRPr>
          </a:p>
        </p:txBody>
      </p:sp>
      <p:sp>
        <p:nvSpPr>
          <p:cNvPr id="3" name="Прямоугольник 2"/>
          <p:cNvSpPr/>
          <p:nvPr/>
        </p:nvSpPr>
        <p:spPr>
          <a:xfrm>
            <a:off x="501070" y="703517"/>
            <a:ext cx="8448520" cy="5262979"/>
          </a:xfrm>
          <a:prstGeom prst="rect">
            <a:avLst/>
          </a:prstGeom>
        </p:spPr>
        <p:txBody>
          <a:bodyPr wrap="square">
            <a:spAutoFit/>
          </a:bodyPr>
          <a:lstStyle/>
          <a:p>
            <a:pPr algn="l"/>
            <a:r>
              <a:rPr lang="ru-RU" sz="1600" b="0" dirty="0" smtClean="0">
                <a:solidFill>
                  <a:srgbClr val="002060"/>
                </a:solidFill>
                <a:latin typeface="+mn-lt"/>
              </a:rPr>
              <a:t>Представим обзор возможностей оборудования NI с использованием программной среды Python на платформах NI (PXI</a:t>
            </a:r>
            <a:r>
              <a:rPr lang="ru-RU" sz="1600" b="0" dirty="0">
                <a:solidFill>
                  <a:srgbClr val="002060"/>
                </a:solidFill>
                <a:latin typeface="+mn-lt"/>
              </a:rPr>
              <a:t>, </a:t>
            </a:r>
            <a:r>
              <a:rPr lang="ru-RU" sz="1600" b="0" dirty="0" err="1">
                <a:solidFill>
                  <a:srgbClr val="002060"/>
                </a:solidFill>
                <a:latin typeface="+mn-lt"/>
              </a:rPr>
              <a:t>CompactDAQ</a:t>
            </a:r>
            <a:r>
              <a:rPr lang="ru-RU" sz="1600" b="0" dirty="0">
                <a:solidFill>
                  <a:srgbClr val="002060"/>
                </a:solidFill>
                <a:latin typeface="+mn-lt"/>
              </a:rPr>
              <a:t>, </a:t>
            </a:r>
            <a:r>
              <a:rPr lang="ru-RU" sz="1600" b="0" dirty="0" err="1">
                <a:solidFill>
                  <a:srgbClr val="002060"/>
                </a:solidFill>
                <a:latin typeface="+mn-lt"/>
              </a:rPr>
              <a:t>CompactRIO</a:t>
            </a:r>
            <a:r>
              <a:rPr lang="ru-RU" sz="1600" b="0" dirty="0">
                <a:solidFill>
                  <a:srgbClr val="002060"/>
                </a:solidFill>
                <a:latin typeface="+mn-lt"/>
              </a:rPr>
              <a:t>, LabVIEW, </a:t>
            </a:r>
            <a:r>
              <a:rPr lang="ru-RU" sz="1600" b="0" dirty="0" err="1">
                <a:solidFill>
                  <a:srgbClr val="002060"/>
                </a:solidFill>
                <a:latin typeface="+mn-lt"/>
              </a:rPr>
              <a:t>TestStand</a:t>
            </a:r>
            <a:r>
              <a:rPr lang="ru-RU" sz="1600" b="0" dirty="0">
                <a:solidFill>
                  <a:srgbClr val="002060"/>
                </a:solidFill>
                <a:latin typeface="+mn-lt"/>
              </a:rPr>
              <a:t> и </a:t>
            </a:r>
            <a:r>
              <a:rPr lang="ru-RU" sz="1600" b="0" dirty="0" err="1" smtClean="0">
                <a:solidFill>
                  <a:srgbClr val="002060"/>
                </a:solidFill>
                <a:latin typeface="+mn-lt"/>
              </a:rPr>
              <a:t>VeriStand</a:t>
            </a:r>
            <a:r>
              <a:rPr lang="ru-RU" sz="1600" b="0" dirty="0">
                <a:solidFill>
                  <a:srgbClr val="002060"/>
                </a:solidFill>
                <a:latin typeface="+mn-lt"/>
              </a:rPr>
              <a:t>:</a:t>
            </a:r>
            <a:endParaRPr lang="ru-RU" sz="1600" b="0" dirty="0" smtClean="0">
              <a:solidFill>
                <a:srgbClr val="002060"/>
              </a:solidFill>
              <a:latin typeface="+mn-lt"/>
            </a:endParaRPr>
          </a:p>
          <a:p>
            <a:pPr algn="l">
              <a:buFont typeface="Arial" panose="020B0604020202020204" pitchFamily="34" charset="0"/>
              <a:buChar char="•"/>
            </a:pPr>
            <a:r>
              <a:rPr lang="ru-RU" sz="1600" b="0" dirty="0" smtClean="0">
                <a:solidFill>
                  <a:srgbClr val="0070C0"/>
                </a:solidFill>
                <a:latin typeface="+mn-lt"/>
                <a:hlinkClick r:id="rId3"/>
              </a:rPr>
              <a:t> Использование </a:t>
            </a:r>
            <a:r>
              <a:rPr lang="ru-RU" sz="1600" b="0" dirty="0">
                <a:solidFill>
                  <a:srgbClr val="0070C0"/>
                </a:solidFill>
                <a:latin typeface="+mn-lt"/>
                <a:hlinkClick r:id="rId3"/>
              </a:rPr>
              <a:t>API Python для оборудования </a:t>
            </a:r>
            <a:r>
              <a:rPr lang="ru-RU" sz="1600" b="0" dirty="0" smtClean="0">
                <a:solidFill>
                  <a:srgbClr val="0070C0"/>
                </a:solidFill>
                <a:latin typeface="+mn-lt"/>
                <a:hlinkClick r:id="rId3"/>
              </a:rPr>
              <a:t>NI</a:t>
            </a:r>
            <a:r>
              <a:rPr lang="ru-RU" sz="1600" b="0" dirty="0" smtClean="0">
                <a:solidFill>
                  <a:srgbClr val="0070C0"/>
                </a:solidFill>
                <a:latin typeface="+mn-lt"/>
              </a:rPr>
              <a:t>.</a:t>
            </a:r>
            <a:endParaRPr lang="ru-RU" sz="1600" b="0" dirty="0">
              <a:solidFill>
                <a:srgbClr val="0070C0"/>
              </a:solidFill>
              <a:latin typeface="+mn-lt"/>
            </a:endParaRPr>
          </a:p>
          <a:p>
            <a:pPr algn="l">
              <a:buFont typeface="Arial" panose="020B0604020202020204" pitchFamily="34" charset="0"/>
              <a:buChar char="•"/>
            </a:pPr>
            <a:r>
              <a:rPr lang="ru-RU" sz="1600" b="0" dirty="0" smtClean="0">
                <a:solidFill>
                  <a:srgbClr val="0070C0"/>
                </a:solidFill>
                <a:latin typeface="+mn-lt"/>
                <a:hlinkClick r:id="rId4"/>
              </a:rPr>
              <a:t> Вызов </a:t>
            </a:r>
            <a:r>
              <a:rPr lang="ru-RU" sz="1600" b="0" dirty="0">
                <a:solidFill>
                  <a:srgbClr val="0070C0"/>
                </a:solidFill>
                <a:latin typeface="+mn-lt"/>
                <a:hlinkClick r:id="rId4"/>
              </a:rPr>
              <a:t>аппаратных библиотек NI с использованием </a:t>
            </a:r>
            <a:r>
              <a:rPr lang="ru-RU" sz="1600" b="0" dirty="0" smtClean="0">
                <a:solidFill>
                  <a:srgbClr val="0070C0"/>
                </a:solidFill>
                <a:latin typeface="+mn-lt"/>
                <a:hlinkClick r:id="rId4"/>
              </a:rPr>
              <a:t>ctypes</a:t>
            </a:r>
            <a:r>
              <a:rPr lang="ru-RU" sz="1600" b="0" dirty="0" smtClean="0">
                <a:solidFill>
                  <a:srgbClr val="0070C0"/>
                </a:solidFill>
                <a:latin typeface="+mn-lt"/>
              </a:rPr>
              <a:t>.</a:t>
            </a:r>
            <a:endParaRPr lang="ru-RU" sz="1600" b="0" dirty="0">
              <a:solidFill>
                <a:srgbClr val="0070C0"/>
              </a:solidFill>
              <a:latin typeface="+mn-lt"/>
            </a:endParaRPr>
          </a:p>
          <a:p>
            <a:pPr algn="l">
              <a:buFont typeface="Arial" panose="020B0604020202020204" pitchFamily="34" charset="0"/>
              <a:buChar char="•"/>
            </a:pPr>
            <a:r>
              <a:rPr lang="ru-RU" sz="1600" b="0" dirty="0" smtClean="0">
                <a:solidFill>
                  <a:srgbClr val="0070C0"/>
                </a:solidFill>
                <a:latin typeface="+mn-lt"/>
                <a:hlinkClick r:id="rId5"/>
              </a:rPr>
              <a:t> Интеграция </a:t>
            </a:r>
            <a:r>
              <a:rPr lang="ru-RU" sz="1600" b="0" dirty="0">
                <a:solidFill>
                  <a:srgbClr val="0070C0"/>
                </a:solidFill>
                <a:latin typeface="+mn-lt"/>
                <a:hlinkClick r:id="rId5"/>
              </a:rPr>
              <a:t>Python в </a:t>
            </a:r>
            <a:r>
              <a:rPr lang="ru-RU" sz="1600" b="0" dirty="0" smtClean="0">
                <a:solidFill>
                  <a:srgbClr val="0070C0"/>
                </a:solidFill>
                <a:latin typeface="+mn-lt"/>
                <a:hlinkClick r:id="rId5"/>
              </a:rPr>
              <a:t>LabVIEW</a:t>
            </a:r>
            <a:r>
              <a:rPr lang="ru-RU" sz="1600" b="0" dirty="0" smtClean="0">
                <a:solidFill>
                  <a:srgbClr val="0070C0"/>
                </a:solidFill>
                <a:latin typeface="+mn-lt"/>
              </a:rPr>
              <a:t>.</a:t>
            </a:r>
            <a:endParaRPr lang="ru-RU" sz="1600" b="0" dirty="0">
              <a:solidFill>
                <a:srgbClr val="0070C0"/>
              </a:solidFill>
              <a:latin typeface="+mn-lt"/>
            </a:endParaRPr>
          </a:p>
          <a:p>
            <a:pPr algn="l">
              <a:buFont typeface="Arial" panose="020B0604020202020204" pitchFamily="34" charset="0"/>
              <a:buChar char="•"/>
            </a:pPr>
            <a:r>
              <a:rPr lang="ru-RU" sz="1600" b="0" dirty="0" smtClean="0">
                <a:solidFill>
                  <a:srgbClr val="0070C0"/>
                </a:solidFill>
                <a:latin typeface="+mn-lt"/>
                <a:hlinkClick r:id="rId6"/>
              </a:rPr>
              <a:t> Вызов </a:t>
            </a:r>
            <a:r>
              <a:rPr lang="ru-RU" sz="1600" b="0" dirty="0">
                <a:solidFill>
                  <a:srgbClr val="0070C0"/>
                </a:solidFill>
                <a:latin typeface="+mn-lt"/>
                <a:hlinkClick r:id="rId6"/>
              </a:rPr>
              <a:t>Python из </a:t>
            </a:r>
            <a:r>
              <a:rPr lang="ru-RU" sz="1600" b="0" dirty="0" err="1" smtClean="0">
                <a:solidFill>
                  <a:srgbClr val="0070C0"/>
                </a:solidFill>
                <a:latin typeface="+mn-lt"/>
                <a:hlinkClick r:id="rId6"/>
              </a:rPr>
              <a:t>TestStand</a:t>
            </a:r>
            <a:r>
              <a:rPr lang="ru-RU" sz="1600" b="0" dirty="0" smtClean="0">
                <a:solidFill>
                  <a:srgbClr val="0070C0"/>
                </a:solidFill>
                <a:latin typeface="+mn-lt"/>
              </a:rPr>
              <a:t>.</a:t>
            </a:r>
            <a:endParaRPr lang="ru-RU" sz="1600" b="0" dirty="0">
              <a:solidFill>
                <a:srgbClr val="0070C0"/>
              </a:solidFill>
              <a:latin typeface="+mn-lt"/>
            </a:endParaRPr>
          </a:p>
          <a:p>
            <a:pPr algn="l">
              <a:buFont typeface="Arial" panose="020B0604020202020204" pitchFamily="34" charset="0"/>
              <a:buChar char="•"/>
            </a:pPr>
            <a:r>
              <a:rPr lang="ru-RU" sz="1600" b="0" dirty="0" smtClean="0">
                <a:solidFill>
                  <a:srgbClr val="0070C0"/>
                </a:solidFill>
                <a:latin typeface="+mn-lt"/>
                <a:hlinkClick r:id="rId7"/>
              </a:rPr>
              <a:t> Использование </a:t>
            </a:r>
            <a:r>
              <a:rPr lang="ru-RU" sz="1600" b="0" dirty="0">
                <a:solidFill>
                  <a:srgbClr val="0070C0"/>
                </a:solidFill>
                <a:latin typeface="+mn-lt"/>
                <a:hlinkClick r:id="rId7"/>
              </a:rPr>
              <a:t>Python для </a:t>
            </a:r>
            <a:r>
              <a:rPr lang="ru-RU" sz="1600" b="0" dirty="0" err="1" smtClean="0">
                <a:solidFill>
                  <a:srgbClr val="0070C0"/>
                </a:solidFill>
                <a:latin typeface="+mn-lt"/>
                <a:hlinkClick r:id="rId7"/>
              </a:rPr>
              <a:t>VeriStand</a:t>
            </a:r>
            <a:r>
              <a:rPr lang="ru-RU" sz="1600" b="0" dirty="0" smtClean="0">
                <a:solidFill>
                  <a:srgbClr val="0070C0"/>
                </a:solidFill>
                <a:latin typeface="+mn-lt"/>
              </a:rPr>
              <a:t>.</a:t>
            </a:r>
            <a:endParaRPr lang="ru-RU" sz="1600" b="0" dirty="0">
              <a:solidFill>
                <a:srgbClr val="0070C0"/>
              </a:solidFill>
              <a:latin typeface="+mn-lt"/>
            </a:endParaRPr>
          </a:p>
          <a:p>
            <a:pPr algn="l">
              <a:buFont typeface="Arial" panose="020B0604020202020204" pitchFamily="34" charset="0"/>
              <a:buChar char="•"/>
            </a:pPr>
            <a:r>
              <a:rPr lang="ru-RU" sz="1600" b="0" dirty="0" smtClean="0">
                <a:solidFill>
                  <a:srgbClr val="0070C0"/>
                </a:solidFill>
                <a:latin typeface="+mn-lt"/>
                <a:hlinkClick r:id="rId8"/>
              </a:rPr>
              <a:t> Скрипты </a:t>
            </a:r>
            <a:r>
              <a:rPr lang="ru-RU" sz="1600" b="0" dirty="0">
                <a:solidFill>
                  <a:srgbClr val="0070C0"/>
                </a:solidFill>
                <a:latin typeface="+mn-lt"/>
                <a:hlinkClick r:id="rId8"/>
              </a:rPr>
              <a:t>Python в </a:t>
            </a:r>
            <a:r>
              <a:rPr lang="ru-RU" sz="1600" b="0" dirty="0" err="1" smtClean="0">
                <a:solidFill>
                  <a:srgbClr val="0070C0"/>
                </a:solidFill>
                <a:latin typeface="+mn-lt"/>
                <a:hlinkClick r:id="rId8"/>
              </a:rPr>
              <a:t>DIAdem</a:t>
            </a:r>
            <a:r>
              <a:rPr lang="ru-RU" sz="1600" b="0" dirty="0" smtClean="0">
                <a:solidFill>
                  <a:srgbClr val="0070C0"/>
                </a:solidFill>
                <a:latin typeface="+mn-lt"/>
              </a:rPr>
              <a:t>.</a:t>
            </a:r>
            <a:endParaRPr lang="ru-RU" sz="1600" b="0" dirty="0">
              <a:solidFill>
                <a:srgbClr val="0070C0"/>
              </a:solidFill>
              <a:latin typeface="+mn-lt"/>
            </a:endParaRPr>
          </a:p>
          <a:p>
            <a:pPr algn="l">
              <a:buFont typeface="Arial" panose="020B0604020202020204" pitchFamily="34" charset="0"/>
              <a:buChar char="•"/>
            </a:pPr>
            <a:r>
              <a:rPr lang="ru-RU" sz="1600" b="0" dirty="0" smtClean="0">
                <a:solidFill>
                  <a:srgbClr val="0070C0"/>
                </a:solidFill>
                <a:latin typeface="+mn-lt"/>
                <a:hlinkClick r:id="rId9"/>
              </a:rPr>
              <a:t> Дополнительные ресурсы</a:t>
            </a:r>
            <a:r>
              <a:rPr lang="ru-RU" sz="1600" b="0" dirty="0" smtClean="0">
                <a:solidFill>
                  <a:srgbClr val="0070C0"/>
                </a:solidFill>
                <a:latin typeface="+mn-lt"/>
              </a:rPr>
              <a:t>.</a:t>
            </a:r>
            <a:endParaRPr lang="ru-RU" sz="1600" b="0" dirty="0">
              <a:solidFill>
                <a:srgbClr val="0070C0"/>
              </a:solidFill>
              <a:latin typeface="+mn-lt"/>
            </a:endParaRPr>
          </a:p>
          <a:p>
            <a:pPr algn="l"/>
            <a:r>
              <a:rPr lang="ru-RU" sz="1600" b="0" dirty="0" smtClean="0">
                <a:solidFill>
                  <a:srgbClr val="002060"/>
                </a:solidFill>
                <a:latin typeface="+mn-lt"/>
              </a:rPr>
              <a:t>Разработчики </a:t>
            </a:r>
            <a:r>
              <a:rPr lang="ru-RU" sz="1600" b="0" dirty="0">
                <a:solidFill>
                  <a:srgbClr val="002060"/>
                </a:solidFill>
                <a:latin typeface="+mn-lt"/>
              </a:rPr>
              <a:t>с открытым исходным кодом и NI упростили интеграцию Python с оборудованием NI, создав модули, которые абстрагируют низкоуровневые вызовы функций ctypes в упрощенные API</a:t>
            </a:r>
            <a:r>
              <a:rPr lang="ru-RU" sz="1600" b="0" dirty="0" smtClean="0">
                <a:solidFill>
                  <a:srgbClr val="002060"/>
                </a:solidFill>
                <a:latin typeface="+mn-lt"/>
              </a:rPr>
              <a:t>.</a:t>
            </a:r>
          </a:p>
          <a:p>
            <a:pPr algn="l"/>
            <a:r>
              <a:rPr lang="ru-RU" sz="1600" dirty="0" smtClean="0">
                <a:solidFill>
                  <a:srgbClr val="002060"/>
                </a:solidFill>
                <a:latin typeface="+mn-lt"/>
              </a:rPr>
              <a:t>API-интерфейсы </a:t>
            </a:r>
            <a:r>
              <a:rPr lang="ru-RU" sz="1600" dirty="0">
                <a:solidFill>
                  <a:srgbClr val="002060"/>
                </a:solidFill>
                <a:latin typeface="+mn-lt"/>
              </a:rPr>
              <a:t>Python для модульных приборов </a:t>
            </a:r>
            <a:r>
              <a:rPr lang="ru-RU" sz="1600" dirty="0" smtClean="0">
                <a:solidFill>
                  <a:srgbClr val="002060"/>
                </a:solidFill>
                <a:latin typeface="+mn-lt"/>
              </a:rPr>
              <a:t>PXI: </a:t>
            </a:r>
            <a:r>
              <a:rPr lang="ru-RU" sz="1600" b="0" dirty="0" smtClean="0">
                <a:solidFill>
                  <a:srgbClr val="002060"/>
                </a:solidFill>
                <a:latin typeface="+mn-lt"/>
              </a:rPr>
              <a:t>Репозиторий </a:t>
            </a:r>
            <a:r>
              <a:rPr lang="ru-RU" sz="1600" b="0" dirty="0">
                <a:solidFill>
                  <a:srgbClr val="002060"/>
                </a:solidFill>
                <a:latin typeface="+mn-lt"/>
              </a:rPr>
              <a:t>nimi-python представляет собой набор модулей Python, которые предоставляют интерфейс для базовых драйверов модульных приборов NI. В настоящее время NI предлагает поддержку Python </a:t>
            </a:r>
            <a:r>
              <a:rPr lang="ru-RU" sz="1600" b="0" dirty="0" smtClean="0">
                <a:solidFill>
                  <a:srgbClr val="002060"/>
                </a:solidFill>
                <a:latin typeface="+mn-lt"/>
              </a:rPr>
              <a:t>для функционирования осциллографов </a:t>
            </a:r>
            <a:r>
              <a:rPr lang="ru-RU" sz="1600" b="0" dirty="0">
                <a:solidFill>
                  <a:srgbClr val="002060"/>
                </a:solidFill>
                <a:latin typeface="+mn-lt"/>
              </a:rPr>
              <a:t>PXI, генераторов сигналов, цифровых мультиметров, SMU, источников питания, переключателей и приборов с цифровыми шаблонами</a:t>
            </a:r>
            <a:r>
              <a:rPr lang="ru-RU" sz="1600" b="0" dirty="0" smtClean="0">
                <a:solidFill>
                  <a:srgbClr val="002060"/>
                </a:solidFill>
                <a:latin typeface="+mn-lt"/>
              </a:rPr>
              <a:t>.</a:t>
            </a:r>
          </a:p>
          <a:p>
            <a:pPr algn="l"/>
            <a:r>
              <a:rPr lang="ru-RU" sz="1600" b="0" dirty="0">
                <a:solidFill>
                  <a:srgbClr val="002060"/>
                </a:solidFill>
                <a:latin typeface="+mn-lt"/>
              </a:rPr>
              <a:t>Пакет </a:t>
            </a:r>
            <a:r>
              <a:rPr lang="ru-RU" sz="1600" dirty="0" err="1">
                <a:solidFill>
                  <a:srgbClr val="002060"/>
                </a:solidFill>
                <a:latin typeface="+mn-lt"/>
              </a:rPr>
              <a:t>nidaqmx</a:t>
            </a:r>
            <a:r>
              <a:rPr lang="ru-RU" sz="1600" b="0" dirty="0">
                <a:solidFill>
                  <a:srgbClr val="002060"/>
                </a:solidFill>
                <a:latin typeface="+mn-lt"/>
              </a:rPr>
              <a:t> содержит API для взаимодействия с драйвером </a:t>
            </a:r>
            <a:r>
              <a:rPr lang="ru-RU" sz="1600" dirty="0" smtClean="0">
                <a:solidFill>
                  <a:srgbClr val="002060"/>
                </a:solidFill>
                <a:latin typeface="+mn-lt"/>
              </a:rPr>
              <a:t>NI-</a:t>
            </a:r>
            <a:r>
              <a:rPr lang="ru-RU" sz="1600" dirty="0" err="1" smtClean="0">
                <a:solidFill>
                  <a:srgbClr val="002060"/>
                </a:solidFill>
                <a:latin typeface="+mn-lt"/>
              </a:rPr>
              <a:t>DAQmx</a:t>
            </a:r>
            <a:r>
              <a:rPr lang="ru-RU" sz="1600" b="0" dirty="0" smtClean="0">
                <a:solidFill>
                  <a:srgbClr val="002060"/>
                </a:solidFill>
                <a:latin typeface="+mn-lt"/>
              </a:rPr>
              <a:t> для </a:t>
            </a:r>
            <a:r>
              <a:rPr lang="ru-RU" sz="1600" b="0" dirty="0">
                <a:solidFill>
                  <a:srgbClr val="002060"/>
                </a:solidFill>
                <a:latin typeface="+mn-lt"/>
              </a:rPr>
              <a:t>сбора данных (DAQ</a:t>
            </a:r>
            <a:r>
              <a:rPr lang="ru-RU" sz="1600" b="0" dirty="0" smtClean="0">
                <a:solidFill>
                  <a:srgbClr val="002060"/>
                </a:solidFill>
                <a:latin typeface="+mn-lt"/>
              </a:rPr>
              <a:t>).</a:t>
            </a:r>
          </a:p>
          <a:p>
            <a:pPr algn="l"/>
            <a:r>
              <a:rPr lang="ru-RU" sz="1600" b="0" dirty="0" smtClean="0">
                <a:solidFill>
                  <a:srgbClr val="002060"/>
                </a:solidFill>
                <a:latin typeface="+mn-lt"/>
              </a:rPr>
              <a:t>Этот </a:t>
            </a:r>
            <a:r>
              <a:rPr lang="ru-RU" sz="1600" b="0" dirty="0">
                <a:solidFill>
                  <a:srgbClr val="002060"/>
                </a:solidFill>
                <a:latin typeface="+mn-lt"/>
              </a:rPr>
              <a:t>пакет </a:t>
            </a:r>
            <a:r>
              <a:rPr lang="ru-RU" sz="1600" b="0" dirty="0" smtClean="0">
                <a:solidFill>
                  <a:srgbClr val="002060"/>
                </a:solidFill>
                <a:latin typeface="+mn-lt"/>
              </a:rPr>
              <a:t>поддерживается </a:t>
            </a:r>
            <a:r>
              <a:rPr lang="ru-RU" sz="1600" b="0" dirty="0">
                <a:solidFill>
                  <a:srgbClr val="002060"/>
                </a:solidFill>
                <a:latin typeface="+mn-lt"/>
              </a:rPr>
              <a:t>NI. Пакет реализован как сложная объектно-ориентированная оболочка для C API NI-</a:t>
            </a:r>
            <a:r>
              <a:rPr lang="ru-RU" sz="1600" b="0" dirty="0" err="1">
                <a:solidFill>
                  <a:srgbClr val="002060"/>
                </a:solidFill>
                <a:latin typeface="+mn-lt"/>
              </a:rPr>
              <a:t>DAQmx</a:t>
            </a:r>
            <a:r>
              <a:rPr lang="ru-RU" sz="1600" b="0" dirty="0">
                <a:solidFill>
                  <a:srgbClr val="002060"/>
                </a:solidFill>
                <a:latin typeface="+mn-lt"/>
              </a:rPr>
              <a:t> с использованием библиотеки Python ctypes</a:t>
            </a:r>
            <a:r>
              <a:rPr lang="ru-RU" sz="1600" b="0" dirty="0" smtClean="0">
                <a:solidFill>
                  <a:srgbClr val="002060"/>
                </a:solidFill>
                <a:latin typeface="+mn-lt"/>
              </a:rPr>
              <a:t>.</a:t>
            </a:r>
          </a:p>
          <a:p>
            <a:pPr algn="l"/>
            <a:r>
              <a:rPr lang="en-US" sz="1600" dirty="0">
                <a:solidFill>
                  <a:srgbClr val="002060"/>
                </a:solidFill>
                <a:latin typeface="+mn-lt"/>
              </a:rPr>
              <a:t>https://www.ni.com/ru-ru/support/documentation/supplemental/16/python-resources-for-ni-hardware-and-software.html?cid=Email-7013q0000025KbyAAE-Consideration-Pardot_61417</a:t>
            </a:r>
            <a:endParaRPr lang="ru-RU" sz="1600" i="0" dirty="0">
              <a:solidFill>
                <a:srgbClr val="002060"/>
              </a:solidFill>
              <a:effectLst/>
              <a:latin typeface="+mn-lt"/>
            </a:endParaRPr>
          </a:p>
        </p:txBody>
      </p:sp>
    </p:spTree>
    <p:extLst>
      <p:ext uri="{BB962C8B-B14F-4D97-AF65-F5344CB8AC3E}">
        <p14:creationId xmlns:p14="http://schemas.microsoft.com/office/powerpoint/2010/main" val="253108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58155" y="548625"/>
            <a:ext cx="6380085" cy="537670"/>
          </a:xfrm>
        </p:spPr>
        <p:txBody>
          <a:bodyPr/>
          <a:lstStyle/>
          <a:p>
            <a:pPr algn="ctr" eaLnBrk="1" hangingPunct="1"/>
            <a:r>
              <a:rPr lang="ru-RU" altLang="ru-RU" dirty="0" smtClean="0">
                <a:solidFill>
                  <a:srgbClr val="002060"/>
                </a:solidFill>
              </a:rPr>
              <a:t> Миссия изучения</a:t>
            </a:r>
            <a:r>
              <a:rPr lang="en-US" altLang="ru-RU" dirty="0" smtClean="0">
                <a:solidFill>
                  <a:srgbClr val="002060"/>
                </a:solidFill>
              </a:rPr>
              <a:t> VI</a:t>
            </a:r>
            <a:r>
              <a:rPr lang="ru-RU" altLang="ru-RU" dirty="0" smtClean="0">
                <a:solidFill>
                  <a:srgbClr val="002060"/>
                </a:solidFill>
              </a:rPr>
              <a:t> </a:t>
            </a:r>
            <a:r>
              <a:rPr lang="en-US" altLang="ru-RU" dirty="0" smtClean="0">
                <a:solidFill>
                  <a:srgbClr val="002060"/>
                </a:solidFill>
              </a:rPr>
              <a:t>NI LabVIEW</a:t>
            </a:r>
            <a:endParaRPr lang="en-US" altLang="ru-RU" dirty="0">
              <a:solidFill>
                <a:srgbClr val="002060"/>
              </a:solidFill>
            </a:endParaRPr>
          </a:p>
        </p:txBody>
      </p:sp>
      <p:pic>
        <p:nvPicPr>
          <p:cNvPr id="3" name="Рисунок 2"/>
          <p:cNvPicPr>
            <a:picLocks noChangeAspect="1"/>
          </p:cNvPicPr>
          <p:nvPr/>
        </p:nvPicPr>
        <p:blipFill>
          <a:blip r:embed="rId3"/>
          <a:stretch>
            <a:fillRect/>
          </a:stretch>
        </p:blipFill>
        <p:spPr>
          <a:xfrm>
            <a:off x="370627" y="1470345"/>
            <a:ext cx="8555143" cy="3840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8950" y="1722343"/>
            <a:ext cx="8007564" cy="2806586"/>
          </a:xfrm>
        </p:spPr>
        <p:txBody>
          <a:bodyPr/>
          <a:lstStyle/>
          <a:p>
            <a:pPr eaLnBrk="1" hangingPunct="1"/>
            <a:r>
              <a:rPr lang="sr-Cyrl-CS" altLang="ru-RU" sz="2400" b="0" dirty="0" smtClean="0">
                <a:solidFill>
                  <a:srgbClr val="002060"/>
                </a:solidFill>
              </a:rPr>
              <a:t>В результате реализации задач </a:t>
            </a:r>
            <a:r>
              <a:rPr lang="ru-RU" altLang="ru-RU" sz="2400" b="0" dirty="0">
                <a:solidFill>
                  <a:srgbClr val="002060"/>
                </a:solidFill>
                <a:cs typeface="Arial" panose="020B0604020202020204" pitchFamily="34" charset="0"/>
              </a:rPr>
              <a:t>«</a:t>
            </a:r>
            <a:r>
              <a:rPr lang="ru-RU" sz="2400" b="0" dirty="0">
                <a:solidFill>
                  <a:srgbClr val="002060"/>
                </a:solidFill>
                <a:cs typeface="Arial" panose="020B0604020202020204" pitchFamily="34" charset="0"/>
              </a:rPr>
              <a:t>ТНИЛ «</a:t>
            </a:r>
            <a:r>
              <a:rPr lang="en-US" sz="2400" b="0" dirty="0">
                <a:solidFill>
                  <a:srgbClr val="002060"/>
                </a:solidFill>
                <a:cs typeface="Arial" panose="020B0604020202020204" pitchFamily="34" charset="0"/>
              </a:rPr>
              <a:t>CPS</a:t>
            </a:r>
            <a:r>
              <a:rPr lang="ru-RU" sz="2400" b="0" dirty="0">
                <a:solidFill>
                  <a:srgbClr val="002060"/>
                </a:solidFill>
                <a:cs typeface="Arial" panose="020B0604020202020204" pitchFamily="34" charset="0"/>
              </a:rPr>
              <a:t>&amp;</a:t>
            </a:r>
            <a:r>
              <a:rPr lang="en-US" sz="2400" b="0" dirty="0">
                <a:solidFill>
                  <a:srgbClr val="002060"/>
                </a:solidFill>
                <a:cs typeface="Arial" panose="020B0604020202020204" pitchFamily="34" charset="0"/>
              </a:rPr>
              <a:t>ST</a:t>
            </a:r>
            <a:r>
              <a:rPr lang="ru-RU" sz="2400" b="0" dirty="0" smtClean="0">
                <a:solidFill>
                  <a:srgbClr val="002060"/>
                </a:solidFill>
                <a:cs typeface="Arial" panose="020B0604020202020204" pitchFamily="34" charset="0"/>
              </a:rPr>
              <a:t>»</a:t>
            </a:r>
            <a:br>
              <a:rPr lang="ru-RU" sz="2400" b="0" dirty="0" smtClean="0">
                <a:solidFill>
                  <a:srgbClr val="002060"/>
                </a:solidFill>
                <a:cs typeface="Arial" panose="020B0604020202020204" pitchFamily="34" charset="0"/>
              </a:rPr>
            </a:br>
            <a:r>
              <a:rPr lang="ru-RU" sz="2400" b="0" dirty="0" smtClean="0">
                <a:solidFill>
                  <a:srgbClr val="002060"/>
                </a:solidFill>
                <a:cs typeface="Arial" panose="020B0604020202020204" pitchFamily="34" charset="0"/>
              </a:rPr>
              <a:t>в этом учебном году </a:t>
            </a:r>
            <a:r>
              <a:rPr lang="ru-RU" sz="2400" b="0" dirty="0" smtClean="0">
                <a:solidFill>
                  <a:srgbClr val="002060"/>
                </a:solidFill>
                <a:cs typeface="Arial" panose="020B0604020202020204" pitchFamily="34" charset="0"/>
              </a:rPr>
              <a:t>появится возможность обучения </a:t>
            </a:r>
            <a:r>
              <a:rPr lang="sr-Cyrl-CS" altLang="ru-RU" sz="2400" b="0" dirty="0" smtClean="0">
                <a:solidFill>
                  <a:srgbClr val="002060"/>
                </a:solidFill>
              </a:rPr>
              <a:t>ППС </a:t>
            </a:r>
            <a:r>
              <a:rPr lang="sr-Cyrl-CS" altLang="ru-RU" sz="2400" b="0" dirty="0" smtClean="0">
                <a:solidFill>
                  <a:srgbClr val="002060"/>
                </a:solidFill>
              </a:rPr>
              <a:t>кафедры </a:t>
            </a:r>
            <a:r>
              <a:rPr lang="sr-Cyrl-CS" altLang="ru-RU" sz="2400" b="0" dirty="0" smtClean="0">
                <a:solidFill>
                  <a:srgbClr val="002060"/>
                </a:solidFill>
              </a:rPr>
              <a:t>АУ с </a:t>
            </a:r>
            <a:r>
              <a:rPr lang="sr-Cyrl-CS" altLang="ru-RU" sz="2400" b="0" dirty="0" smtClean="0">
                <a:solidFill>
                  <a:srgbClr val="002060"/>
                </a:solidFill>
              </a:rPr>
              <a:t>получением сертификата (72 часов) и готовить будущих бакалавриатов и магистров со знанием </a:t>
            </a:r>
            <a:r>
              <a:rPr lang="sr-Cyrl-CS" altLang="ru-RU" sz="2400" b="0" dirty="0" smtClean="0">
                <a:solidFill>
                  <a:srgbClr val="002060"/>
                </a:solidFill>
              </a:rPr>
              <a:t>эксплуатации </a:t>
            </a:r>
            <a:r>
              <a:rPr lang="sr-Cyrl-CS" altLang="ru-RU" sz="2400" b="0" dirty="0" smtClean="0">
                <a:solidFill>
                  <a:srgbClr val="002060"/>
                </a:solidFill>
              </a:rPr>
              <a:t>плафторм </a:t>
            </a:r>
            <a:r>
              <a:rPr lang="en-US" altLang="ru-RU" sz="2400" b="0" dirty="0" smtClean="0">
                <a:solidFill>
                  <a:srgbClr val="002060"/>
                </a:solidFill>
              </a:rPr>
              <a:t>NI,</a:t>
            </a:r>
            <a:r>
              <a:rPr lang="ru-RU" altLang="ru-RU" sz="2400" b="0" dirty="0" smtClean="0">
                <a:solidFill>
                  <a:srgbClr val="002060"/>
                </a:solidFill>
              </a:rPr>
              <a:t> востребованных </a:t>
            </a:r>
            <a:r>
              <a:rPr lang="sr-Cyrl-CS" altLang="ru-RU" sz="2400" b="0" dirty="0" smtClean="0">
                <a:solidFill>
                  <a:srgbClr val="002060"/>
                </a:solidFill>
              </a:rPr>
              <a:t>в </a:t>
            </a:r>
            <a:r>
              <a:rPr lang="sr-Cyrl-CS" altLang="ru-RU" sz="2400" b="0" dirty="0" smtClean="0">
                <a:solidFill>
                  <a:srgbClr val="002060"/>
                </a:solidFill>
              </a:rPr>
              <a:t>промышленности РК,</a:t>
            </a:r>
            <a:br>
              <a:rPr lang="sr-Cyrl-CS" altLang="ru-RU" sz="2400" b="0" dirty="0" smtClean="0">
                <a:solidFill>
                  <a:srgbClr val="002060"/>
                </a:solidFill>
              </a:rPr>
            </a:br>
            <a:r>
              <a:rPr lang="sr-Cyrl-CS" altLang="ru-RU" sz="2400" b="0" dirty="0" smtClean="0">
                <a:solidFill>
                  <a:srgbClr val="002060"/>
                </a:solidFill>
              </a:rPr>
              <a:t>в том числе по теплотехнике и электроэнергетике.</a:t>
            </a:r>
            <a:endParaRPr lang="sr-Cyrl-CS" altLang="ru-RU" sz="2400" b="0" dirty="0">
              <a:solidFill>
                <a:srgbClr val="002060"/>
              </a:solidFill>
            </a:endParaRPr>
          </a:p>
        </p:txBody>
      </p:sp>
      <p:pic>
        <p:nvPicPr>
          <p:cNvPr id="73732" name="Picture 4" descr="LabVIEW_Cert_Asso_Develop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40119" y="371318"/>
            <a:ext cx="3590970" cy="1136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bwMode="auto">
          <a:xfrm>
            <a:off x="3738016" y="4743396"/>
            <a:ext cx="5193073" cy="61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a:lstStyle>
          <a:p>
            <a:pPr algn="ctr" eaLnBrk="1" hangingPunct="1"/>
            <a:r>
              <a:rPr lang="sr-Cyrl-CS" altLang="ru-RU" sz="4000" kern="0" dirty="0">
                <a:solidFill>
                  <a:srgbClr val="0070C0"/>
                </a:solidFill>
              </a:rPr>
              <a:t>Спасибо за внимание !</a:t>
            </a:r>
          </a:p>
        </p:txBody>
      </p:sp>
      <p:sp>
        <p:nvSpPr>
          <p:cNvPr id="7" name="Прямоугольник 6"/>
          <p:cNvSpPr/>
          <p:nvPr/>
        </p:nvSpPr>
        <p:spPr>
          <a:xfrm>
            <a:off x="347451" y="4770599"/>
            <a:ext cx="1983320" cy="1077218"/>
          </a:xfrm>
          <a:prstGeom prst="rect">
            <a:avLst/>
          </a:prstGeom>
        </p:spPr>
        <p:txBody>
          <a:bodyPr wrap="square">
            <a:spAutoFit/>
          </a:bodyPr>
          <a:lstStyle/>
          <a:p>
            <a:pPr algn="l" eaLnBrk="1" hangingPunct="1"/>
            <a:r>
              <a:rPr lang="ru-RU" altLang="ru-RU" sz="1800" kern="0" dirty="0" smtClean="0">
                <a:solidFill>
                  <a:srgbClr val="002060"/>
                </a:solidFill>
              </a:rPr>
              <a:t>Кульмамиров</a:t>
            </a:r>
          </a:p>
          <a:p>
            <a:pPr algn="l" eaLnBrk="1" hangingPunct="1"/>
            <a:r>
              <a:rPr lang="ru-RU" altLang="ru-RU" sz="1800" kern="0" dirty="0" err="1" smtClean="0">
                <a:solidFill>
                  <a:srgbClr val="002060"/>
                </a:solidFill>
              </a:rPr>
              <a:t>Серик</a:t>
            </a:r>
            <a:r>
              <a:rPr lang="ru-RU" altLang="ru-RU" sz="1800" kern="0" dirty="0" smtClean="0">
                <a:solidFill>
                  <a:srgbClr val="002060"/>
                </a:solidFill>
              </a:rPr>
              <a:t> </a:t>
            </a:r>
            <a:r>
              <a:rPr lang="ru-RU" altLang="ru-RU" sz="1800" kern="0" dirty="0" err="1" smtClean="0">
                <a:solidFill>
                  <a:srgbClr val="002060"/>
                </a:solidFill>
              </a:rPr>
              <a:t>Алгожаевич</a:t>
            </a:r>
            <a:r>
              <a:rPr lang="ru-RU" altLang="ru-RU" sz="1800" kern="0" dirty="0" smtClean="0">
                <a:solidFill>
                  <a:srgbClr val="002060"/>
                </a:solidFill>
              </a:rPr>
              <a:t>,</a:t>
            </a:r>
          </a:p>
          <a:p>
            <a:pPr algn="l" eaLnBrk="1" hangingPunct="1"/>
            <a:r>
              <a:rPr lang="en-US" altLang="ru-RU" sz="1400" b="0" kern="0" dirty="0" smtClean="0">
                <a:solidFill>
                  <a:srgbClr val="002060"/>
                </a:solidFill>
              </a:rPr>
              <a:t>s.kulmamirov@aues.kz,</a:t>
            </a:r>
          </a:p>
          <a:p>
            <a:pPr algn="l" eaLnBrk="1" hangingPunct="1"/>
            <a:r>
              <a:rPr lang="ru-RU" altLang="ru-RU" sz="1400" b="0" kern="0" dirty="0" smtClean="0">
                <a:solidFill>
                  <a:srgbClr val="002060"/>
                </a:solidFill>
              </a:rPr>
              <a:t> тел</a:t>
            </a:r>
            <a:r>
              <a:rPr lang="ru-RU" altLang="ru-RU" sz="1400" b="0" kern="0" dirty="0">
                <a:solidFill>
                  <a:srgbClr val="002060"/>
                </a:solidFill>
              </a:rPr>
              <a:t>. </a:t>
            </a:r>
            <a:r>
              <a:rPr lang="en-US" altLang="ru-RU" sz="1400" b="0" kern="0" dirty="0">
                <a:solidFill>
                  <a:srgbClr val="002060"/>
                </a:solidFill>
              </a:rPr>
              <a:t>+7 </a:t>
            </a:r>
            <a:r>
              <a:rPr lang="en-US" altLang="ru-RU" sz="1400" b="0" kern="0" dirty="0" smtClean="0">
                <a:solidFill>
                  <a:srgbClr val="002060"/>
                </a:solidFill>
              </a:rPr>
              <a:t> 778 874 0526</a:t>
            </a:r>
            <a:endParaRPr lang="ru-RU" altLang="ru-RU" sz="1400" kern="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862600"/>
          </a:xfrm>
        </p:spPr>
        <p:txBody>
          <a:bodyPr/>
          <a:lstStyle/>
          <a:p>
            <a:pPr algn="ctr" eaLnBrk="1" hangingPunct="1"/>
            <a:r>
              <a:rPr lang="ru-RU" altLang="ru-RU" dirty="0" smtClean="0">
                <a:solidFill>
                  <a:srgbClr val="002060"/>
                </a:solidFill>
              </a:rPr>
              <a:t>Востребованные инженерные задачи</a:t>
            </a:r>
            <a:endParaRPr lang="en-US" altLang="ru-RU" dirty="0">
              <a:solidFill>
                <a:srgbClr val="002060"/>
              </a:solidFill>
            </a:endParaRPr>
          </a:p>
        </p:txBody>
      </p:sp>
      <p:pic>
        <p:nvPicPr>
          <p:cNvPr id="3" name="Рисунок 2"/>
          <p:cNvPicPr>
            <a:picLocks noChangeAspect="1"/>
          </p:cNvPicPr>
          <p:nvPr/>
        </p:nvPicPr>
        <p:blipFill>
          <a:blip r:embed="rId3"/>
          <a:stretch>
            <a:fillRect/>
          </a:stretch>
        </p:blipFill>
        <p:spPr>
          <a:xfrm>
            <a:off x="501070" y="1623964"/>
            <a:ext cx="8548882" cy="3819785"/>
          </a:xfrm>
          <a:prstGeom prst="rect">
            <a:avLst/>
          </a:prstGeom>
        </p:spPr>
      </p:pic>
    </p:spTree>
    <p:extLst>
      <p:ext uri="{BB962C8B-B14F-4D97-AF65-F5344CB8AC3E}">
        <p14:creationId xmlns:p14="http://schemas.microsoft.com/office/powerpoint/2010/main" val="4773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416" y="395005"/>
            <a:ext cx="8534400" cy="1152150"/>
          </a:xfrm>
        </p:spPr>
        <p:txBody>
          <a:bodyPr/>
          <a:lstStyle/>
          <a:p>
            <a:pPr algn="ctr" eaLnBrk="1" hangingPunct="1"/>
            <a:r>
              <a:rPr lang="ru-RU" altLang="ru-RU" dirty="0" smtClean="0">
                <a:solidFill>
                  <a:srgbClr val="002060"/>
                </a:solidFill>
              </a:rPr>
              <a:t>Перспективы развития промышленной революции «Индустрия 4.0»</a:t>
            </a:r>
            <a:endParaRPr lang="en-US" altLang="ru-RU" dirty="0">
              <a:solidFill>
                <a:srgbClr val="002060"/>
              </a:solidFill>
            </a:endParaRPr>
          </a:p>
        </p:txBody>
      </p:sp>
      <p:pic>
        <p:nvPicPr>
          <p:cNvPr id="2" name="Рисунок 1"/>
          <p:cNvPicPr>
            <a:picLocks noChangeAspect="1"/>
          </p:cNvPicPr>
          <p:nvPr/>
        </p:nvPicPr>
        <p:blipFill>
          <a:blip r:embed="rId3"/>
          <a:stretch>
            <a:fillRect/>
          </a:stretch>
        </p:blipFill>
        <p:spPr>
          <a:xfrm>
            <a:off x="462665" y="1854395"/>
            <a:ext cx="8549035" cy="3916410"/>
          </a:xfrm>
          <a:prstGeom prst="rect">
            <a:avLst/>
          </a:prstGeom>
        </p:spPr>
      </p:pic>
    </p:spTree>
    <p:extLst>
      <p:ext uri="{BB962C8B-B14F-4D97-AF65-F5344CB8AC3E}">
        <p14:creationId xmlns:p14="http://schemas.microsoft.com/office/powerpoint/2010/main" val="77736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460860"/>
          </a:xfrm>
        </p:spPr>
        <p:txBody>
          <a:bodyPr/>
          <a:lstStyle/>
          <a:p>
            <a:pPr algn="ctr" eaLnBrk="1" hangingPunct="1"/>
            <a:r>
              <a:rPr lang="ru-RU" altLang="ru-RU" sz="2800" dirty="0" smtClean="0">
                <a:solidFill>
                  <a:srgbClr val="002060"/>
                </a:solidFill>
              </a:rPr>
              <a:t>Новые технические проблемы современных инженеров</a:t>
            </a:r>
            <a:endParaRPr lang="en-US" altLang="ru-RU" sz="2800" dirty="0">
              <a:solidFill>
                <a:srgbClr val="002060"/>
              </a:solidFill>
            </a:endParaRPr>
          </a:p>
        </p:txBody>
      </p:sp>
      <p:pic>
        <p:nvPicPr>
          <p:cNvPr id="2" name="Рисунок 1"/>
          <p:cNvPicPr>
            <a:picLocks noChangeAspect="1"/>
          </p:cNvPicPr>
          <p:nvPr/>
        </p:nvPicPr>
        <p:blipFill>
          <a:blip r:embed="rId3"/>
          <a:stretch>
            <a:fillRect/>
          </a:stretch>
        </p:blipFill>
        <p:spPr>
          <a:xfrm>
            <a:off x="596472" y="894270"/>
            <a:ext cx="8318928" cy="4930446"/>
          </a:xfrm>
          <a:prstGeom prst="rect">
            <a:avLst/>
          </a:prstGeom>
        </p:spPr>
      </p:pic>
    </p:spTree>
    <p:extLst>
      <p:ext uri="{BB962C8B-B14F-4D97-AF65-F5344CB8AC3E}">
        <p14:creationId xmlns:p14="http://schemas.microsoft.com/office/powerpoint/2010/main" val="88893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0565" y="318195"/>
            <a:ext cx="5498600" cy="307240"/>
          </a:xfrm>
        </p:spPr>
        <p:txBody>
          <a:bodyPr/>
          <a:lstStyle/>
          <a:p>
            <a:pPr algn="ctr" eaLnBrk="1" hangingPunct="1"/>
            <a:r>
              <a:rPr lang="ru-RU" altLang="ru-RU" sz="2800" dirty="0" smtClean="0">
                <a:solidFill>
                  <a:srgbClr val="002060"/>
                </a:solidFill>
              </a:rPr>
              <a:t>Переход 6</a:t>
            </a:r>
            <a:r>
              <a:rPr lang="en-US" altLang="ru-RU" sz="2800" dirty="0" smtClean="0">
                <a:solidFill>
                  <a:srgbClr val="002060"/>
                </a:solidFill>
              </a:rPr>
              <a:t>G</a:t>
            </a:r>
            <a:r>
              <a:rPr lang="ru-RU" altLang="ru-RU" sz="2800" dirty="0" smtClean="0">
                <a:solidFill>
                  <a:srgbClr val="002060"/>
                </a:solidFill>
              </a:rPr>
              <a:t> от теории к реальности</a:t>
            </a:r>
            <a:endParaRPr lang="en-US" altLang="ru-RU" sz="2800" dirty="0">
              <a:solidFill>
                <a:srgbClr val="002060"/>
              </a:solidFill>
            </a:endParaRPr>
          </a:p>
        </p:txBody>
      </p:sp>
      <p:pic>
        <p:nvPicPr>
          <p:cNvPr id="2" name="Рисунок 1"/>
          <p:cNvPicPr>
            <a:picLocks noChangeAspect="1"/>
          </p:cNvPicPr>
          <p:nvPr/>
        </p:nvPicPr>
        <p:blipFill>
          <a:blip r:embed="rId3"/>
          <a:stretch>
            <a:fillRect/>
          </a:stretch>
        </p:blipFill>
        <p:spPr>
          <a:xfrm>
            <a:off x="462665" y="932675"/>
            <a:ext cx="8534400" cy="4826365"/>
          </a:xfrm>
          <a:prstGeom prst="rect">
            <a:avLst/>
          </a:prstGeom>
        </p:spPr>
      </p:pic>
    </p:spTree>
    <p:extLst>
      <p:ext uri="{BB962C8B-B14F-4D97-AF65-F5344CB8AC3E}">
        <p14:creationId xmlns:p14="http://schemas.microsoft.com/office/powerpoint/2010/main" val="269730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56600"/>
            <a:ext cx="8534400" cy="614480"/>
          </a:xfrm>
        </p:spPr>
        <p:txBody>
          <a:bodyPr/>
          <a:lstStyle/>
          <a:p>
            <a:pPr algn="ctr" eaLnBrk="1" hangingPunct="1"/>
            <a:r>
              <a:rPr lang="ru-RU" altLang="ru-RU" dirty="0" smtClean="0">
                <a:solidFill>
                  <a:srgbClr val="002060"/>
                </a:solidFill>
              </a:rPr>
              <a:t>Реализация проблем логистики</a:t>
            </a:r>
            <a:endParaRPr lang="en-US" altLang="ru-RU" dirty="0">
              <a:solidFill>
                <a:srgbClr val="002060"/>
              </a:solidFill>
            </a:endParaRPr>
          </a:p>
        </p:txBody>
      </p:sp>
      <p:pic>
        <p:nvPicPr>
          <p:cNvPr id="2" name="Рисунок 1"/>
          <p:cNvPicPr>
            <a:picLocks noChangeAspect="1"/>
          </p:cNvPicPr>
          <p:nvPr/>
        </p:nvPicPr>
        <p:blipFill>
          <a:blip r:embed="rId3"/>
          <a:stretch>
            <a:fillRect/>
          </a:stretch>
        </p:blipFill>
        <p:spPr>
          <a:xfrm>
            <a:off x="394633" y="1163105"/>
            <a:ext cx="4109335" cy="4605695"/>
          </a:xfrm>
          <a:prstGeom prst="rect">
            <a:avLst/>
          </a:prstGeom>
        </p:spPr>
      </p:pic>
      <p:pic>
        <p:nvPicPr>
          <p:cNvPr id="3" name="Рисунок 2"/>
          <p:cNvPicPr>
            <a:picLocks noChangeAspect="1"/>
          </p:cNvPicPr>
          <p:nvPr/>
        </p:nvPicPr>
        <p:blipFill>
          <a:blip r:embed="rId4"/>
          <a:stretch>
            <a:fillRect/>
          </a:stretch>
        </p:blipFill>
        <p:spPr>
          <a:xfrm>
            <a:off x="4610405" y="1147536"/>
            <a:ext cx="4434450" cy="1533525"/>
          </a:xfrm>
          <a:prstGeom prst="rect">
            <a:avLst/>
          </a:prstGeom>
        </p:spPr>
      </p:pic>
      <p:pic>
        <p:nvPicPr>
          <p:cNvPr id="4" name="Рисунок 3"/>
          <p:cNvPicPr>
            <a:picLocks noChangeAspect="1"/>
          </p:cNvPicPr>
          <p:nvPr/>
        </p:nvPicPr>
        <p:blipFill>
          <a:blip r:embed="rId5"/>
          <a:stretch>
            <a:fillRect/>
          </a:stretch>
        </p:blipFill>
        <p:spPr>
          <a:xfrm>
            <a:off x="4725619" y="2857517"/>
            <a:ext cx="4329367" cy="2911283"/>
          </a:xfrm>
          <a:prstGeom prst="rect">
            <a:avLst/>
          </a:prstGeom>
        </p:spPr>
      </p:pic>
    </p:spTree>
    <p:extLst>
      <p:ext uri="{BB962C8B-B14F-4D97-AF65-F5344CB8AC3E}">
        <p14:creationId xmlns:p14="http://schemas.microsoft.com/office/powerpoint/2010/main" val="345984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689488" y="1219200"/>
            <a:ext cx="8295480" cy="4623710"/>
          </a:xfrm>
          <a:prstGeom prst="rect">
            <a:avLst/>
          </a:prstGeom>
        </p:spPr>
      </p:pic>
      <p:sp>
        <p:nvSpPr>
          <p:cNvPr id="4" name="Rectangle 2"/>
          <p:cNvSpPr txBox="1">
            <a:spLocks noChangeArrowheads="1"/>
          </p:cNvSpPr>
          <p:nvPr/>
        </p:nvSpPr>
        <p:spPr bwMode="auto">
          <a:xfrm>
            <a:off x="381000" y="356600"/>
            <a:ext cx="8534400" cy="61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a:lstStyle>
          <a:p>
            <a:pPr algn="ctr" eaLnBrk="1" hangingPunct="1"/>
            <a:r>
              <a:rPr lang="ru-RU" altLang="ru-RU" kern="0" smtClean="0">
                <a:solidFill>
                  <a:srgbClr val="002060"/>
                </a:solidFill>
              </a:rPr>
              <a:t>Реализация проблем логистики</a:t>
            </a:r>
            <a:endParaRPr lang="en-US" altLang="ru-RU" kern="0" dirty="0">
              <a:solidFill>
                <a:srgbClr val="002060"/>
              </a:solidFill>
            </a:endParaRPr>
          </a:p>
        </p:txBody>
      </p:sp>
    </p:spTree>
    <p:extLst>
      <p:ext uri="{BB962C8B-B14F-4D97-AF65-F5344CB8AC3E}">
        <p14:creationId xmlns:p14="http://schemas.microsoft.com/office/powerpoint/2010/main" val="4027634187"/>
      </p:ext>
    </p:extLst>
  </p:cSld>
  <p:clrMapOvr>
    <a:masterClrMapping/>
  </p:clrMapOvr>
</p:sld>
</file>

<file path=ppt/theme/theme1.xml><?xml version="1.0" encoding="utf-8"?>
<a:theme xmlns:a="http://schemas.openxmlformats.org/drawingml/2006/main" name="NIppt2002MasterBlue">
  <a:themeElements>
    <a:clrScheme name="">
      <a:dk1>
        <a:srgbClr val="000000"/>
      </a:dk1>
      <a:lt1>
        <a:srgbClr val="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NIppt2002MasterBlue">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NIppt2002MasterBlue 1">
        <a:dk1>
          <a:srgbClr val="000000"/>
        </a:dk1>
        <a:lt1>
          <a:srgbClr val="FFFFFF"/>
        </a:lt1>
        <a:dk2>
          <a:srgbClr val="A2BBDA"/>
        </a:dk2>
        <a:lt2>
          <a:srgbClr val="B5BABD"/>
        </a:lt2>
        <a:accent1>
          <a:srgbClr val="B3B58F"/>
        </a:accent1>
        <a:accent2>
          <a:srgbClr val="565D24"/>
        </a:accent2>
        <a:accent3>
          <a:srgbClr val="FFFFFF"/>
        </a:accent3>
        <a:accent4>
          <a:srgbClr val="000000"/>
        </a:accent4>
        <a:accent5>
          <a:srgbClr val="D6D7C6"/>
        </a:accent5>
        <a:accent6>
          <a:srgbClr val="4D5320"/>
        </a:accent6>
        <a:hlink>
          <a:srgbClr val="ECB105"/>
        </a:hlink>
        <a:folHlink>
          <a:srgbClr val="7B46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20396</TotalTime>
  <Words>1660</Words>
  <Application>Microsoft Office PowerPoint</Application>
  <PresentationFormat>Экран (4:3)</PresentationFormat>
  <Paragraphs>197</Paragraphs>
  <Slides>30</Slides>
  <Notes>29</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6" baseType="lpstr">
      <vt:lpstr>Arial</vt:lpstr>
      <vt:lpstr>Arial Narrow</vt:lpstr>
      <vt:lpstr>Times</vt:lpstr>
      <vt:lpstr>Times New Roman</vt:lpstr>
      <vt:lpstr>NIppt2002MasterBlue</vt:lpstr>
      <vt:lpstr>Bitmap Image</vt:lpstr>
      <vt:lpstr>Презентация PowerPoint</vt:lpstr>
      <vt:lpstr>ПО «LabView» построено моделированием структуры ОУ и СУ виртуальными приборами (VI), состоящие из виртуальной лицевой панели и блок-схемы функционирования ИСУ). VI можно создавать как библиотеку ПО ПЛИС или цифровыми устройствами в качестве измерительных и регулирующих инструментов ОУ.</vt:lpstr>
      <vt:lpstr> Миссия изучения VI NI LabVIEW</vt:lpstr>
      <vt:lpstr>Востребованные инженерные задачи</vt:lpstr>
      <vt:lpstr>Перспективы развития промышленной революции «Индустрия 4.0»</vt:lpstr>
      <vt:lpstr>Новые технические проблемы современных инженеров</vt:lpstr>
      <vt:lpstr>Переход 6G от теории к реальности</vt:lpstr>
      <vt:lpstr>Реализация проблем логистики</vt:lpstr>
      <vt:lpstr>Презентация PowerPoint</vt:lpstr>
      <vt:lpstr>Презентация PowerPoint</vt:lpstr>
      <vt:lpstr>Новые возможности университета в учебном процессе на период 2022 -2023 г.</vt:lpstr>
      <vt:lpstr>Impact on Student Engagement &amp; Retention</vt:lpstr>
      <vt:lpstr>Основные проблемы в изучении электротехники и электроники</vt:lpstr>
      <vt:lpstr>First engineering school in the south,1819 #2 public university in the United States 2,700 undergraduate engineering students</vt:lpstr>
      <vt:lpstr>Основные проблемы в области силовой электроники</vt:lpstr>
      <vt:lpstr>Проблемы эксплуатации ветряных турбин</vt:lpstr>
      <vt:lpstr>Проблемы в образовании по беспроводной связи</vt:lpstr>
      <vt:lpstr>Проблемы в образовании по направлению IoT</vt:lpstr>
      <vt:lpstr>Преподавание Интернета вещей</vt:lpstr>
      <vt:lpstr>Федеральная политехническая школа Лозанны (EPFL), ФРАНЦИЯ)</vt:lpstr>
      <vt:lpstr>Вариант изменения учебного плана реализации ОП и составление новых курсов для получения знаний в энергетике и телекоммуникации</vt:lpstr>
      <vt:lpstr>Сотрудничество с компаниями в области научных исследований. Ускорение исследований в различных областях энергетики.</vt:lpstr>
      <vt:lpstr>Освоение финансовых средств в США в области энергетики.</vt:lpstr>
      <vt:lpstr>Пример: Освоение финансовых средств в США в области энергетики.</vt:lpstr>
      <vt:lpstr> Современная среда разработки VI LabVIEW</vt:lpstr>
      <vt:lpstr>Разработка исполняемых приложений на базе VI</vt:lpstr>
      <vt:lpstr>Презентация PowerPoint</vt:lpstr>
      <vt:lpstr> Интеграция NI Multisim с NI LabVIEW</vt:lpstr>
      <vt:lpstr>Презентация PowerPoint</vt:lpstr>
      <vt:lpstr>В результате реализации задач «ТНИЛ «CPS&amp;ST» в этом учебном году появится возможность обучения ППС кафедры АУ с получением сертификата (72 часов) и готовить будущих бакалавриатов и магистров со знанием эксплуатации плафторм NI, востребованных в промышленности РК, в том числе по теплотехнике и электроэнергетике.</vt:lpstr>
    </vt:vector>
  </TitlesOfParts>
  <Company>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macm</dc:creator>
  <cp:lastModifiedBy>kulmaIIBD</cp:lastModifiedBy>
  <cp:revision>774</cp:revision>
  <dcterms:created xsi:type="dcterms:W3CDTF">2001-05-03T20:05:33Z</dcterms:created>
  <dcterms:modified xsi:type="dcterms:W3CDTF">2022-09-25T08:44:39Z</dcterms:modified>
</cp:coreProperties>
</file>