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12192000"/>
  <p:notesSz cx="6858000" cy="9144000"/>
  <p:embeddedFontLst>
    <p:embeddedFont>
      <p:font typeface="Cambria Math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rfNZ/i8AQZACRlqEJcgX7TWNr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9E02A1-14C7-4318-9FBA-F3B1E91A24F0}">
  <a:tblStyle styleId="{459E02A1-14C7-4318-9FBA-F3B1E91A24F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  <a:tblStyle styleId="{EC68EC36-56C7-4019-B472-1C1C86C6EE7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  <a:tblStyle styleId="{AAFD7363-1FD7-4DF2-96EE-3054DE91BB1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fill>
          <a:solidFill>
            <a:srgbClr val="E9EFF7"/>
          </a:solidFill>
        </a:fill>
      </a:tcStyle>
    </a:band1H>
    <a:band2H>
      <a:tcTxStyle/>
    </a:band2H>
    <a:band1V>
      <a:tcTxStyle/>
      <a:tcStyle>
        <a:fill>
          <a:solidFill>
            <a:srgbClr val="E9EFF7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l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mbriaMath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333250" y="2413934"/>
            <a:ext cx="10529304" cy="23905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mbria Math"/>
              <a:buNone/>
            </a:pPr>
            <a:r>
              <a:rPr b="1" lang="ru-RU" sz="24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План </a:t>
            </a:r>
            <a:br>
              <a:rPr b="1" lang="ru-RU" sz="24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</a:br>
            <a:r>
              <a:rPr b="1" lang="ru-RU" sz="24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по научной и хоз.договорной  деятельности</a:t>
            </a:r>
            <a:br>
              <a:rPr b="1" lang="ru-RU" sz="24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</a:br>
            <a:r>
              <a:rPr b="1" lang="ru-RU" sz="24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ТНИЛ «Cyber-physical systems and smart technologies» (CPS&amp;ST) на 2022-23 учебный год</a:t>
            </a:r>
            <a:br>
              <a:rPr b="1" lang="ru-RU" sz="24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</a:br>
            <a:br>
              <a:rPr b="1" lang="ru-RU" sz="24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</a:br>
            <a:r>
              <a:rPr b="1"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(в соответствии с Протоколом КК ППС НАО АУЭС от 09.09.22г.) </a:t>
            </a:r>
            <a:endParaRPr sz="180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61479" y="236632"/>
            <a:ext cx="11189145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МИНИСТЕРСТВО ОБРАЗОВАНИЯ И НАУКИ РЕСПУБЛИКИ КАЗАХСТАН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АЛМАТИНСКИЙ УНИВЕРСИТЕТ ЭНЕРГЕТИКИ И СВЯЗИ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имени ГУМАРБЕКА ДАУКЕЕВА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Институт теплоэнергетики и систем управления</a:t>
            </a:r>
            <a:b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Кафедра автоматизации и управления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5214025" y="5350561"/>
            <a:ext cx="5893685" cy="696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800"/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Заведующий ТНИЛ «CPS&amp;ST»</a:t>
            </a:r>
            <a:endParaRPr sz="1800">
              <a:solidFill>
                <a:srgbClr val="2E75B5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1800"/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д.т.н., профессор Утепбергенов И.Т. </a:t>
            </a: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0488" y="169837"/>
            <a:ext cx="1610919" cy="161091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11287593" y="2833141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/>
          <p:nvPr>
            <p:ph type="title"/>
          </p:nvPr>
        </p:nvSpPr>
        <p:spPr>
          <a:xfrm>
            <a:off x="838200" y="200783"/>
            <a:ext cx="10515600" cy="689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ct val="100000"/>
              <a:buFont typeface="Cambria Math"/>
              <a:buNone/>
            </a:pPr>
            <a: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5 Оперативные задачи ТНИЛ на 2022–2023 учебный год</a:t>
            </a:r>
            <a:b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</a:br>
            <a:r>
              <a:rPr b="1" lang="ru-RU" sz="27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По направлениям развития:</a:t>
            </a:r>
            <a:endParaRPr b="1" sz="2700">
              <a:solidFill>
                <a:srgbClr val="005BB2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148" name="Google Shape;148;p10"/>
          <p:cNvSpPr txBox="1"/>
          <p:nvPr/>
        </p:nvSpPr>
        <p:spPr>
          <a:xfrm>
            <a:off x="838200" y="1159666"/>
            <a:ext cx="10779177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1. Научная и учебно-методическая деятельность: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1) Подготовка проектов на конкурс ГФ МНВО по следующим тематическим направлениям (1, 2, 3, 4, 7) – руководители направлений.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согласно объявлению о Конкурсе ГФ МНВО на 2023–2025 г.г.)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2) Разработать и предложить темы ДП, МД и ДД по всем 7 тематическим направлениям исследований – руководители направлений.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до 20 сентября 2022 г.) </a:t>
            </a:r>
            <a:endParaRPr/>
          </a:p>
          <a:p>
            <a:pPr indent="44958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3) Привлечь в состав групп всех 7 тематических направлений исследований не менее 2-х студентов для подготовки на университетский этап Республиканского конкурса НИРС – руководители направлений.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до 30 сентября 2022 г.)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4) Заключить договор и работать на постоянной основе по актуализации и коммерциализации научного проекта со следующими производственными организациями: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800"/>
              <a:buFont typeface="Helvetica Neue"/>
              <a:buChar char="—"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ТОО «KT Cloud Lab» - профессор Айтчанов Б.Х.;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800"/>
              <a:buFont typeface="Helvetica Neue"/>
              <a:buChar char="—"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ТОО «Азия Трафо» - профессор Утепбергенов И.Т.;</a:t>
            </a:r>
            <a:endParaRPr/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800"/>
              <a:buFont typeface="Helvetica Neue"/>
              <a:buChar char="—"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ТОО «REDCUBE» - доцент Абжанова Л.К.</a:t>
            </a:r>
            <a:endParaRPr/>
          </a:p>
          <a:p>
            <a:pPr indent="44958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1 сентября 2022 г. – 30 июня 2023 г.)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>
            <p:ph type="title"/>
          </p:nvPr>
        </p:nvSpPr>
        <p:spPr>
          <a:xfrm>
            <a:off x="838200" y="200783"/>
            <a:ext cx="10515600" cy="689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ct val="100000"/>
              <a:buFont typeface="Cambria Math"/>
              <a:buNone/>
            </a:pPr>
            <a: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5 Оперативные задачи ТНИЛ на 2022–2023 учебный год</a:t>
            </a:r>
            <a:b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</a:br>
            <a:r>
              <a:rPr b="1" lang="ru-RU" sz="27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По направлениям развития:</a:t>
            </a:r>
            <a:endParaRPr b="1" sz="2700">
              <a:solidFill>
                <a:srgbClr val="005BB2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154" name="Google Shape;154;p11"/>
          <p:cNvSpPr txBox="1"/>
          <p:nvPr/>
        </p:nvSpPr>
        <p:spPr>
          <a:xfrm>
            <a:off x="838200" y="1159666"/>
            <a:ext cx="10779177" cy="507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2. Коммерческая деятельность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1) Подготовка проектов на конкурсы ГФ коммерциализации результатов НИР и РННТД бюджетных организаций по следующим тематическим направлениям (5, 6) – руководители направлений.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согласно объявлению о Конкурсе ГФ на 2023–2025 г.г.)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2) Реализация компетенций ТНИЛ в области технологии разработки приложений на базе виртуальных приборов VI LabVIEW – к.т.н., доцент Кульмамиров С.А.: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4 квартал 2022 г. – 2 квартал 2023 г.)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—	Мониторинг и систематизация существующей учебно-лабораторной базы компонентов программно-аппаратной среды LabVIEW кафедр АУЭС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—	Изучение и сбор материалов для создания Учебного центра (лаборатории) компании «National Instruments» (NI).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—	Организация совместно с ФПК АУЭС обучения и сертификации специалистов в организациях промышленности, преподавателей казахстанских университетов с привлечением сертифицированных преподавателей NI.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3) Организация и проведение внешних и внутренних стажировок магистрантов, докторантов – ст. преподаватель Мусабеков Н.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1 сентября 2022 г. – 31 августа 2023 г.)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"/>
          <p:cNvSpPr txBox="1"/>
          <p:nvPr>
            <p:ph type="title"/>
          </p:nvPr>
        </p:nvSpPr>
        <p:spPr>
          <a:xfrm>
            <a:off x="838200" y="200783"/>
            <a:ext cx="10515600" cy="689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ct val="100000"/>
              <a:buFont typeface="Cambria Math"/>
              <a:buNone/>
            </a:pPr>
            <a: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5 Оперативные задачи ТНИЛ на 2022–2023 учебный год</a:t>
            </a:r>
            <a:b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</a:br>
            <a:r>
              <a:rPr b="1" lang="ru-RU" sz="27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По направлениям развития:</a:t>
            </a:r>
            <a:endParaRPr b="1" sz="2700">
              <a:solidFill>
                <a:srgbClr val="005BB2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160" name="Google Shape;160;p12"/>
          <p:cNvSpPr txBox="1"/>
          <p:nvPr/>
        </p:nvSpPr>
        <p:spPr>
          <a:xfrm>
            <a:off x="838200" y="1159666"/>
            <a:ext cx="10779177" cy="5355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3. Публикационная деятельность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1) Подготовка докладов и участие в организации и проведении XII МНТК «Энергетика, инфокоммуникационные технологии и высшее образование» – руководители направлений.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до 21 октября 2022 г.)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2) Составить ИПП: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—	 с учетом реализации обязательных требований к преподавателям-исследователям по выбранным направлениям исследований – преподаватели-исследователи: профессор Утепбергенов И.Т., профессор Айтчанов Б.Х., доцент Нургулжанова А.Н., доцент Абжанова Л.К., Кульмамиров С.А.;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—	с учетом о выбранных направлений исследований – остальные ППС ТНИЛ.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до 20 сентября 2022 г.)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E75B5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4. Маркетинг и медиа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1) Развитие и создание страницы ТНИЛ на сайте АУЭС – доцент Нургулжанова А.Н. (сроки реализации: до 1 ноября 2022 г.)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2) Подготовка и размещение на странице ТНИЛ портфолио руководителей направлений и перечня коммерческих услуг – руководители направлений.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(сроки реализации: до 1 ноября 2022 г.) </a:t>
            </a:r>
            <a:endParaRPr/>
          </a:p>
          <a:p>
            <a:pPr indent="450215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2E75B5"/>
                </a:solidFill>
                <a:latin typeface="Cambria Math"/>
                <a:ea typeface="Cambria Math"/>
                <a:cs typeface="Cambria Math"/>
                <a:sym typeface="Cambria Math"/>
              </a:rPr>
              <a:t>3) Периодическое обновление новостного блока сайта – не реже одного раза месяц – доцент Нургулжанова А.Н, руководители направлений.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/>
        </p:nvSpPr>
        <p:spPr>
          <a:xfrm>
            <a:off x="2046924" y="2659559"/>
            <a:ext cx="778668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400">
                <a:solidFill>
                  <a:srgbClr val="0070C0"/>
                </a:solidFill>
                <a:latin typeface="Cambria Math"/>
                <a:ea typeface="Cambria Math"/>
                <a:cs typeface="Cambria Math"/>
                <a:sym typeface="Cambria Math"/>
              </a:rPr>
              <a:t>Благодарю 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838200" y="200783"/>
            <a:ext cx="10515600" cy="689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ts val="2800"/>
              <a:buFont typeface="Cambria Math"/>
              <a:buNone/>
            </a:pPr>
            <a:r>
              <a:rPr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СОДЕРЖАНИЕ</a:t>
            </a:r>
            <a:endParaRPr sz="2700">
              <a:solidFill>
                <a:srgbClr val="005BB2"/>
              </a:solidFill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1018082" y="1414498"/>
            <a:ext cx="10779177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1. СТРУКТУРА И ТЕМАТИЧЕСКИЕ НАПРАВЛЕНИЯ НАУЧНОЙ ДЕЯТЕЛЬНОСТИ</a:t>
            </a:r>
            <a:endParaRPr/>
          </a:p>
          <a:p>
            <a:pPr indent="-2286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005BB2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2. КЛЮЧЕВЫЕ НАПРАВЛЕНИЯ РАЗВИТИЯ ТНИЛ НА 2022–2023 УЧЕБНЫЙ ГОД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5BB2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3. ПЛАН-ПРОГРАММА РАБОТЫ ТНИЛ НА 2022–2023 УЧЕБНЫЙ ГОД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5BB2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4. ПЛАН-ГРАФИК ОРГАНИЗАЦИИ И ПРОВЕДЕНИЯ ТЕМАТИЧЕСКИХ ВЕБИНАРОВ (СЕМИНАРОВ) ПО ВЫПОЛНЯЕМЫМ НАУЧНЫМ РАБОТАМ ТНИЛ НА 2022–2023 УЧЕБНЫЙ ГОД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5BB2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5 ОПЕРАТИВНЫЕ ЗАДАЧИ ТНИЛ НА 2022–2023 УЧЕБНЫЙ ГОД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838200" y="291090"/>
            <a:ext cx="10629276" cy="5217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ct val="100000"/>
              <a:buFont typeface="Cambria Math"/>
              <a:buNone/>
            </a:pPr>
            <a:r>
              <a:rPr b="1" lang="ru-RU" sz="30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1. Структура и тематические направления научной деятельности</a:t>
            </a:r>
            <a:endParaRPr/>
          </a:p>
        </p:txBody>
      </p:sp>
      <p:graphicFrame>
        <p:nvGraphicFramePr>
          <p:cNvPr id="105" name="Google Shape;105;p3"/>
          <p:cNvGraphicFramePr/>
          <p:nvPr/>
        </p:nvGraphicFramePr>
        <p:xfrm>
          <a:off x="838200" y="982133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{459E02A1-14C7-4318-9FBA-F3B1E91A24F0}</a:tableStyleId>
              </a:tblPr>
              <a:tblGrid>
                <a:gridCol w="1005600"/>
                <a:gridCol w="6862550"/>
                <a:gridCol w="2647450"/>
              </a:tblGrid>
              <a:tr h="324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№ п.п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Наименование направления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Руководитель направления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</a:tr>
              <a:tr h="61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1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Исследование и разработка программно-инструментальной среды технологии интеллектуальной системы информационного обеспечения инновационной деятельности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д.т.н., профессор Утепбергенов И.Т.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</a:tr>
              <a:tr h="590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2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Исследование и разработка автоматизированной системы управления менеджментом качества предприятия на основе инструментов цифровизации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PhD, доцент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Тойбаева Ш.Д.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</a:tr>
              <a:tr h="857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3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Разработка адаптивной системы управления теплоэнергетическими процессами на основе анализа и обработки данных в режиме реального времени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PhD, доцент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Абжанова Л.К.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</a:tr>
              <a:tr h="590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4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Разработка и исследование методов и алгоритмов построения диалоговых подсистем оптимального планирования АСУ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к.т.н., асс. проф. Нургулжанова А.Н.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</a:tr>
              <a:tr h="590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5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Исследование и разработка программно-аппаратного комплекса интеллектуального учета и управления энергопотреблением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к.т.н., доцент АУЭС Сагындыкова Ш.Н.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</a:tr>
              <a:tr h="641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6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Исследование и разработка методов и средств построения клиентоориентированной автоматизированной системы расчета и изготовления сложных изделий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д.т.н., профессор Утепбергенов И.Т.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</a:tr>
              <a:tr h="590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7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Статистические методы исследования динамических частотно-импульсных систем автоматического управления с запаздыванием 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д.т.н., профессор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Айтчанов Б.Х.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7525" marL="67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 txBox="1"/>
          <p:nvPr>
            <p:ph type="title"/>
          </p:nvPr>
        </p:nvSpPr>
        <p:spPr>
          <a:xfrm>
            <a:off x="838200" y="557188"/>
            <a:ext cx="10515600" cy="11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ts val="3600"/>
              <a:buFont typeface="Cambria Math"/>
              <a:buNone/>
            </a:pPr>
            <a:r>
              <a:rPr b="1" lang="ru-RU" sz="36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2 Ключевые направления развития ТНИЛ </a:t>
            </a:r>
            <a:br>
              <a:rPr b="1" lang="ru-RU" sz="36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</a:br>
            <a:r>
              <a:rPr b="1" lang="ru-RU" sz="36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на 2022–2023 учебный год</a:t>
            </a:r>
            <a:endParaRPr/>
          </a:p>
        </p:txBody>
      </p:sp>
      <p:graphicFrame>
        <p:nvGraphicFramePr>
          <p:cNvPr id="112" name="Google Shape;112;p4"/>
          <p:cNvGraphicFramePr/>
          <p:nvPr/>
        </p:nvGraphicFramePr>
        <p:xfrm>
          <a:off x="838200" y="184377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{EC68EC36-56C7-4019-B472-1C1C86C6EE73}</a:tableStyleId>
              </a:tblPr>
              <a:tblGrid>
                <a:gridCol w="698200"/>
                <a:gridCol w="1868300"/>
                <a:gridCol w="8347575"/>
              </a:tblGrid>
              <a:tr h="520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 u="none" cap="none" strike="noStrike">
                          <a:solidFill>
                            <a:schemeClr val="dk1"/>
                          </a:solidFill>
                        </a:rPr>
                        <a:t>№ п.п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 u="none" cap="none" strike="noStrike">
                          <a:solidFill>
                            <a:schemeClr val="dk1"/>
                          </a:solidFill>
                        </a:rPr>
                        <a:t>Направления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 u="none" cap="none" strike="noStrike">
                          <a:solidFill>
                            <a:schemeClr val="dk1"/>
                          </a:solidFill>
                        </a:rPr>
                        <a:t>Цели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5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dk1"/>
                          </a:solidFill>
                        </a:rPr>
                        <a:t>Научная и учебно-методическая деятельность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dk1"/>
                          </a:solidFill>
                        </a:rPr>
                        <a:t>Проведение научных исследований в сфере автоматизации и управления на основе передовых достижений киберфизических систем и смарт технологий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03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dk1"/>
                          </a:solidFill>
                        </a:rPr>
                        <a:t>Коммерческая деятельность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dk1"/>
                          </a:solidFill>
                        </a:rPr>
                        <a:t>Прикладная работа над проектами для заключения договоров хозяйственной деятельности АУЭС с отраслевыми предприятиями РК (или) договоров грантового финансирования с бюджетными организациями, или организации внешних и внутренних стажировок магистрантов, докторантов.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6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dk1"/>
                          </a:solidFill>
                        </a:rPr>
                        <a:t>Публикационная деятельность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dk1"/>
                          </a:solidFill>
                        </a:rPr>
                        <a:t>Публикация основных результатов НИР ТНИЛ и патентование в РК и ЕАПО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6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 u="none" cap="none" strike="noStrike">
                          <a:solidFill>
                            <a:schemeClr val="dk1"/>
                          </a:solidFill>
                        </a:rPr>
                        <a:t>4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dk1"/>
                          </a:solidFill>
                        </a:rPr>
                        <a:t>Маркетинг и медиа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dk1"/>
                          </a:solidFill>
                        </a:rPr>
                        <a:t>Подготовка и развитие информационного медиа ресурса ТНИЛ на сайте АУЭС им. Гумарбека Даукеева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21850" marB="163925" marR="81950" marL="7650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838200" y="200784"/>
            <a:ext cx="10515600" cy="4887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ts val="2800"/>
              <a:buFont typeface="Cambria Math"/>
              <a:buNone/>
            </a:pPr>
            <a: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3. План-программа работы ТНИЛ на 2022–2023 учебный год</a:t>
            </a:r>
            <a:endParaRPr/>
          </a:p>
        </p:txBody>
      </p:sp>
      <p:graphicFrame>
        <p:nvGraphicFramePr>
          <p:cNvPr id="118" name="Google Shape;118;p5"/>
          <p:cNvGraphicFramePr/>
          <p:nvPr/>
        </p:nvGraphicFramePr>
        <p:xfrm>
          <a:off x="703289" y="77693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{AAFD7363-1FD7-4DF2-96EE-3054DE91BB17}</a:tableStyleId>
              </a:tblPr>
              <a:tblGrid>
                <a:gridCol w="615600"/>
                <a:gridCol w="7411350"/>
                <a:gridCol w="2488650"/>
              </a:tblGrid>
              <a:tr h="27195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 РАЗРАБАТЫВАЕМЫЕ ПЕРСПЕКТИВНЫЕ НАУЧНЫЕ НАПРАВЛЕНИЯ (ПРОЕКТЫ)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 hMerge="1"/>
                <a:tc hMerge="1"/>
              </a:tr>
              <a:tr h="951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Исследование и разработка программно-инструментальной среды технологии интеллектуальной системы информационного обеспечения инновационной деятельности.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 Формат реализации: НИР с участием в конкурсе грантового финансирования МНВО РК. 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Руководитель: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д.т.н., профессор Утепбергенов И.Т.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 anchor="ctr"/>
                </a:tc>
              </a:tr>
              <a:tr h="951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Исследование и разработка автоматизированной системы управления менеджментом качества предприятия на основе инструментов цифровизации.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sng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Формат реализации: </a:t>
                      </a: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НИР с участием проекте грантового финансирования исследований молодых ученых по проекту «Жас ғалым» на 2022–2024 годы. 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Руководитель: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PhD, доцент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Тойбаева Ш.Д.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 anchor="ctr"/>
                </a:tc>
              </a:tr>
              <a:tr h="815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Разработка адаптивной системы управления теплоэнергетическими процессами на основе анализа и обработки данных в режиме реального времени.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 Формат реализации: НИР с участием в конкурсе грантового финансирования МНВО РК.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PhD, доцент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Абжанова Л.К.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 anchor="ctr"/>
                </a:tc>
              </a:tr>
              <a:tr h="679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Разработка и исследование методов и алгоритмов построения диалоговых подсистем оптимального планирования АСУ.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Формат реализации: НИР с участием в конкурсе грантового финансирования МНВО РК.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Руководитель: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к.т.н., асс. проф. Нургулжанова А.Н.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 anchor="ctr"/>
                </a:tc>
              </a:tr>
              <a:tr h="679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Статистические методы исследования динамических частотно-импульсных систем автоматического управления с запаздыванием. 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Формат реализации: НИР с участием в конкурсе грантового финансирования МНВО РК.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д.т.н., профессор Айтчанов Б.Х.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43700" marL="437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838200" y="20901"/>
            <a:ext cx="10515600" cy="4887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ts val="2800"/>
              <a:buFont typeface="Cambria Math"/>
              <a:buNone/>
            </a:pPr>
            <a: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3. План-программа работы ТНИЛ на 2022–2023 учебный год</a:t>
            </a:r>
            <a:endParaRPr/>
          </a:p>
        </p:txBody>
      </p:sp>
      <p:graphicFrame>
        <p:nvGraphicFramePr>
          <p:cNvPr id="124" name="Google Shape;124;p6"/>
          <p:cNvGraphicFramePr/>
          <p:nvPr/>
        </p:nvGraphicFramePr>
        <p:xfrm>
          <a:off x="512164" y="964129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{AAFD7363-1FD7-4DF2-96EE-3054DE91BB17}</a:tableStyleId>
              </a:tblPr>
              <a:tblGrid>
                <a:gridCol w="653775"/>
                <a:gridCol w="8307825"/>
                <a:gridCol w="2206050"/>
              </a:tblGrid>
              <a:tr h="24865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 РАЗРАБАТЫВАЕМЫЕ КОММЕРЧЕСКИЕ НАПРАВЛЕНИЯ (проекты)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/>
                </a:tc>
                <a:tc hMerge="1"/>
                <a:tc hMerge="1"/>
              </a:tr>
              <a:tr h="1491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Исследование и разработка программно-аппаратного комплекса интеллектуального учета и управления энергопотреблением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 </a:t>
                      </a:r>
                      <a:r>
                        <a:rPr lang="ru-RU" sz="1600" u="sng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Формат реализации: 1) </a:t>
                      </a: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НИР с участием в проекте Корпоративного фонда “National Conservation Initiative” совместно с Офисом устойчивого развития АОО «Назарбаев Университет» в рамках программы «Sustainability Living Lab: Outreach» на 2022–2023 годы.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mbria Math"/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2) НИР с участием в конкурсе ГФ наиболее перспективных проектов коммерциализации результатов научной и (или) научно-технической деятельности МНВО РК.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Руководитель: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к.т.н., доцент АУЭС Сагындыкова Ш.Н.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Руководитель: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д.т.н., профессор Утепбергенов И.Т.ё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 anchor="ctr"/>
                </a:tc>
              </a:tr>
              <a:tr h="1740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Исследование и разработка методов и средств построения клиенториентированной автоматизированной системы расчета и изготовления сложных изделий.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 </a:t>
                      </a:r>
                      <a:r>
                        <a:rPr lang="ru-RU" sz="1600" u="sng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Формат реализации: 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1) НИР с участием в проекте грантовой программы ГСНС/ГМНС МЦРИАП РК в рамках реализации Проекта «Стимулирование продуктивных инновации» на 2021–2022 годы.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2) НИР с участием в конкурсе ГФ наиболее перспективных проектов коммерциализации результатов научной и (или) научно-технической деятельности МНВО РК.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Руководитель: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д.т.н., профессор Утепбергенов И.Т.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Рководитель: магистр,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докторант Тажибаев А.А.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 anchor="ctr"/>
                </a:tc>
              </a:tr>
              <a:tr h="745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/>
                    </a:p>
                  </a:txBody>
                  <a:tcPr marT="0" marB="0" marR="34125" marL="341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Реализация компетенций ТНИЛ в области технологии разработки приложений на базе виртуальных приборов VI LabVIEW для обучения и сертификации специалистов в организациях промышленности, преподавателай казахстанских университетов.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Руководитель: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к.т.н., доцент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Кульмамиров С.А.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34125" marL="341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type="title"/>
          </p:nvPr>
        </p:nvSpPr>
        <p:spPr>
          <a:xfrm>
            <a:off x="838200" y="200784"/>
            <a:ext cx="10515600" cy="4887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ts val="2800"/>
              <a:buFont typeface="Cambria Math"/>
              <a:buNone/>
            </a:pPr>
            <a: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3. План-программа работы ТНИЛ на 2022–2023 учебный год</a:t>
            </a:r>
            <a:endParaRPr/>
          </a:p>
        </p:txBody>
      </p:sp>
      <p:graphicFrame>
        <p:nvGraphicFramePr>
          <p:cNvPr id="130" name="Google Shape;130;p7"/>
          <p:cNvGraphicFramePr/>
          <p:nvPr/>
        </p:nvGraphicFramePr>
        <p:xfrm>
          <a:off x="838200" y="126895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{AAFD7363-1FD7-4DF2-96EE-3054DE91BB17}</a:tableStyleId>
              </a:tblPr>
              <a:tblGrid>
                <a:gridCol w="626725"/>
                <a:gridCol w="6994275"/>
                <a:gridCol w="3084475"/>
              </a:tblGrid>
              <a:tr h="20320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 УЧАСТИЕ В РАБОТЕ КОНСУЛЬТАТИВНЫХ СОВЕТОВ ОТРАСЛЕВЫХ ОРГАНИЗАЦИЙ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>
                    <a:solidFill>
                      <a:schemeClr val="accent5"/>
                    </a:solidFill>
                  </a:tcPr>
                </a:tc>
                <a:tc hMerge="1"/>
                <a:tc hMerge="1"/>
              </a:tr>
              <a:tr h="56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АО «Национальное агентство по развитию инноваций «QazInnovations» 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Отраслевой эксперт: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д.т.н., профессор Утепбергенов И.Т.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 anchor="ctr"/>
                </a:tc>
              </a:tr>
              <a:tr h="616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ТК 65 по стандартизации «АВТОМОБИЛЬНЫЙ ТРАНСПОРТ» 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Член ТК 65: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д.т.н., профессор Утепбергенов И.Т.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 anchor="ctr"/>
                </a:tc>
              </a:tr>
              <a:tr h="215625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600" u="none" cap="none" strike="noStrike">
                          <a:solidFill>
                            <a:schemeClr val="lt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 ПУБЛИКАЦИОННАЯ ДЕЯТЕЛЬНОСТЬ (печатные научные труды)</a:t>
                      </a:r>
                      <a:endParaRPr b="1" sz="1600" u="none" cap="none" strike="noStrike">
                        <a:solidFill>
                          <a:schemeClr val="lt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>
                    <a:solidFill>
                      <a:schemeClr val="accent5"/>
                    </a:solidFill>
                  </a:tcPr>
                </a:tc>
                <a:tc hMerge="1"/>
                <a:tc hMerge="1"/>
              </a:tr>
              <a:tr h="56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Публикация статей в Вестнике АУЭС на английском языке по тематике выполняемых НИР – 5 статей.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>
                    <a:lnR cap="flat" cmpd="sng" w="12700">
                      <a:solidFill>
                        <a:srgbClr val="005BB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Согласно индивидуальным планам преподавателей-исследователей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 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 anchor="ctr">
                    <a:lnL cap="flat" cmpd="sng" w="12700">
                      <a:solidFill>
                        <a:srgbClr val="005BB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Публикация статьи в Technical Journal of Daukeev University на английском языке по тематике выполняемых НИР – 5 статей.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>
                    <a:lnR cap="flat" cmpd="sng" w="12700">
                      <a:solidFill>
                        <a:srgbClr val="005BB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vMerge="1"/>
              </a:tr>
              <a:tr h="945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Публикация статьи в журнале SCOPUS имеющая показатель процентиль по CiteScore (СайтСкор) не менее 35 в качестве первого автора, представляющего АУЭС– 5 статей.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>
                    <a:lnR cap="flat" cmpd="sng" w="12700">
                      <a:solidFill>
                        <a:srgbClr val="005BB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vMerge="1"/>
              </a:tr>
              <a:tr h="56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Подать 1 заявку на международный патент (ЕАПО)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д.т.н., профессор Утепбергенов И.Т., докторант Тажибаев А.А.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0800" marL="608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>
            <p:ph type="title"/>
          </p:nvPr>
        </p:nvSpPr>
        <p:spPr>
          <a:xfrm>
            <a:off x="838200" y="200783"/>
            <a:ext cx="10515600" cy="5936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ct val="100000"/>
              <a:buFont typeface="Cambria Math"/>
              <a:buNone/>
            </a:pPr>
            <a: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4. План-график организации и проведения тематических вебинаров (семинаров) по выполняемым научным работам ТНИЛ</a:t>
            </a:r>
            <a:endParaRPr/>
          </a:p>
        </p:txBody>
      </p:sp>
      <p:graphicFrame>
        <p:nvGraphicFramePr>
          <p:cNvPr id="136" name="Google Shape;136;p8"/>
          <p:cNvGraphicFramePr/>
          <p:nvPr/>
        </p:nvGraphicFramePr>
        <p:xfrm>
          <a:off x="838200" y="1238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{AAFD7363-1FD7-4DF2-96EE-3054DE91BB17}</a:tableStyleId>
              </a:tblPr>
              <a:tblGrid>
                <a:gridCol w="613100"/>
                <a:gridCol w="7114050"/>
                <a:gridCol w="2788450"/>
              </a:tblGrid>
              <a:tr h="20320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 МЕЖДУНАРОДНЫХ ВЕБИНАРОВ (дистанционно)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8575" marL="68575"/>
                </a:tc>
                <a:tc hMerge="1"/>
                <a:tc hMerge="1"/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Менеджмент научных знаний на основе онтологической модели с использованием классификационных языков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Декабрь, 2022 г., профессор Бобров Л.К., НГУЭУ (г. Новосибирск, РФ)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8575" marL="68575" anchor="ctr"/>
                </a:tc>
              </a:tr>
              <a:tr h="20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Использования теоретических подходов и инструментов из теории дискретных систем событий (DES) для безопасности и надежности систем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Март, 2023г., профессор Николае Бринзей, University of Lorraine 2,  Nancy (Франция)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838200" y="200784"/>
            <a:ext cx="10515600" cy="6686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BB2"/>
              </a:buClr>
              <a:buSzPct val="100000"/>
              <a:buFont typeface="Cambria Math"/>
              <a:buNone/>
            </a:pPr>
            <a:r>
              <a:rPr b="1" lang="ru-RU" sz="2800">
                <a:solidFill>
                  <a:srgbClr val="005BB2"/>
                </a:solidFill>
                <a:latin typeface="Cambria Math"/>
                <a:ea typeface="Cambria Math"/>
                <a:cs typeface="Cambria Math"/>
                <a:sym typeface="Cambria Math"/>
              </a:rPr>
              <a:t>4. План-график организации и проведения тематических вебинаров (семинаров) по выполняемым научным работам ТНИЛ</a:t>
            </a:r>
            <a:endParaRPr/>
          </a:p>
        </p:txBody>
      </p:sp>
      <p:graphicFrame>
        <p:nvGraphicFramePr>
          <p:cNvPr id="142" name="Google Shape;142;p9"/>
          <p:cNvGraphicFramePr/>
          <p:nvPr/>
        </p:nvGraphicFramePr>
        <p:xfrm>
          <a:off x="838200" y="1259869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{AAFD7363-1FD7-4DF2-96EE-3054DE91BB17}</a:tableStyleId>
              </a:tblPr>
              <a:tblGrid>
                <a:gridCol w="613100"/>
                <a:gridCol w="7114050"/>
                <a:gridCol w="2788450"/>
              </a:tblGrid>
              <a:tr h="20320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 С ПРИГЛАШЕНИЕМ ДРУГИХ КАФЕДР (институтов) (очно/дистанционно)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 hMerge="1"/>
                <a:tc hMerge="1"/>
              </a:tr>
              <a:tr h="682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Технология разработки цифровых приложений на базе виртуальных приборов VI LabVIEW. Возможности применения для учебного процесса и исследований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Сентябрь 2022г., доцент Кульмамиров С.А.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</a:tr>
              <a:tr h="511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2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Прикладное применение отладочных плат FPGA в управлении, исследованиях и производстве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Октябрь 2022г., докторант Жетписбаев  О.М.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</a:tr>
              <a:tr h="853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3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Основные результаты НИР «Разработка и внедрение клиентоориентированной комплексной автоматизированной системы расчета и изготовления трансформаторов»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Ноябрь 2022г., профессор Утепбергенов И.Т., докторант Тажибаев А.А.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</a:tr>
              <a:tr h="853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4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Основные результаты НИР «Разработка методологических основ обеспечения непротиворечивости и согласованности документов в информационном пространстве системы менеджмента качества»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Январь 2023 г., PhD, посдокторант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Тойбаева Ш.Д.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</a:tr>
              <a:tr h="682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5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Обсуждение результатов исследований диссертационных работ докторантов 3 курса 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Февраль 2023г., докторанты: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Жетписбаев О., Асет А., Ким Е.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</a:tr>
              <a:tr h="511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6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Статистические методы исследования динамических частотно-импульсных систем автоматического управления с запаздыванием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Апрель 2023, профессор Айтчанов Б.Х.</a:t>
                      </a:r>
                      <a:endParaRPr sz="1600" u="none" cap="none" strike="noStrik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T="0" marB="0" marR="54825" marL="5482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2020-07-13T01:35:33Z</dcterms:created>
  <dc:creator>Irbulat Utepbergenov</dc:creator>
</cp:coreProperties>
</file>